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61" r:id="rId6"/>
    <p:sldId id="264" r:id="rId7"/>
    <p:sldId id="262" r:id="rId8"/>
    <p:sldId id="263" r:id="rId9"/>
    <p:sldId id="266" r:id="rId10"/>
    <p:sldId id="268" r:id="rId11"/>
    <p:sldId id="267" r:id="rId12"/>
    <p:sldId id="265" r:id="rId13"/>
    <p:sldId id="269" r:id="rId14"/>
    <p:sldId id="270" r:id="rId15"/>
    <p:sldId id="271" r:id="rId16"/>
    <p:sldId id="272" r:id="rId17"/>
    <p:sldId id="259" r:id="rId18"/>
    <p:sldId id="273" r:id="rId19"/>
    <p:sldId id="281" r:id="rId20"/>
    <p:sldId id="274" r:id="rId21"/>
    <p:sldId id="275" r:id="rId22"/>
    <p:sldId id="276" r:id="rId23"/>
    <p:sldId id="277" r:id="rId24"/>
    <p:sldId id="278" r:id="rId25"/>
    <p:sldId id="280" r:id="rId26"/>
    <p:sldId id="279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195A08-0A1F-4A25-914C-190468258358}">
  <a:tblStyle styleId="{7D195A08-0A1F-4A25-914C-1904682583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" y="5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faac3225b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faac3225b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feb202fc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feb202fc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faac3225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faac3225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CP4CDS is data supplier for model data (CMIP5, etc) and remote processing on this data pool (WPS).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Birdhouse: provides setup and deployment for remote processing (WPS).</a:t>
            </a:r>
            <a:endParaRPr sz="1400">
              <a:solidFill>
                <a:schemeClr val="dk1"/>
              </a:solidFill>
            </a:endParaRPr>
          </a:p>
          <a:p>
            <a:pPr marL="457200" lvl="0" indent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Describe architecture of CP4CDS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Identify Birdhouse role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Describe CP4CDS nodes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Introduce ESGF data nodes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faac3225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faac3225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faac3225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faac3225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fd370d4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fd370d4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08811c7a8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08811c7a8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0922604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0922604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faac3225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faac3225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400" i="1">
                <a:solidFill>
                  <a:schemeClr val="dk1"/>
                </a:solidFill>
              </a:rPr>
              <a:t>“Simply make a new Bird for my project and run it (on my notebook, HPC cluster or container infrastructure)”</a:t>
            </a:r>
            <a:endParaRPr sz="1400" i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400">
                <a:solidFill>
                  <a:schemeClr val="dk1"/>
                </a:solidFill>
              </a:rPr>
              <a:t>SDDS = Software Deployment and Dependency Solution</a:t>
            </a:r>
            <a:endParaRPr sz="140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Generate PyWPS service using a Cookiecutter WPS template</a:t>
            </a:r>
            <a:endParaRPr sz="140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Application dependencies managed with Conda (PyWPS, CDO, OCGIS, …)</a:t>
            </a:r>
            <a:endParaRPr sz="140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Automatic install and start: make install; make start</a:t>
            </a:r>
            <a:endParaRPr sz="140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Dockerfile generated for WPS service for automatic build of Docker image (on DockerHub) </a:t>
            </a:r>
            <a:endParaRPr sz="140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Ansible scripts for system deployment of PyWPS service with Nginx, Postgres, …</a:t>
            </a:r>
            <a:endParaRPr sz="140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Used by Projects: CP4CDS (Climate Projections for Climate Data Store, Copernicus EU) and PAVICS (CRIM, Ouranos, Canada)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003d2014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003d2014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ed2d75d9e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ed2d75d9e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faac3225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faac3225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Twitcher: security proxy for WPS and other OWS services (WMS, WFS, WCS, …)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Proxy: WPS is registered at Twitcher. Client can access service via proxy localhost/ows/wps/flyingpigeon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Security: Checks if WPS (or WMS) access is allowed. Depending on used external Auth Control this can be fine granular (on WPS process or WMS layer level ).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WPS OpenAPI: WPS protocol can also be accessed with upcoming WPS Rest API (OpenAPI, Swagger).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WPS Monitor: Processing Jobs are monitore by Twitcher. Clients don’t need to implement this.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CP4CDS: data and compute node are access restricted (certificate or token). Twitcher is security middleware in front of WPS service. </a:t>
            </a:r>
            <a:endParaRPr sz="14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Describe Twitcher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	Proxy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	New prototype OpenAPI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Describe Magpie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	Access control list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	Token management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feb202fc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feb202fc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faac322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faac322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ESGF = Earth System Grid Federation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Federated Access to Climate Data (CMIP5, CORDEX, CMIP6 and more)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Main Nodes: LLNL (USA), CEDA (UK), DKRZ (Germany), IPSL (France). Several small nodes at model centers.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Data: Thredds Data Server, Index: Solr Search, Identity: x509 Certificate, Compute: WPS service interface.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Compute: WPS with ESGF process profile (Certified). ESGF Nodes are free to choose WPS service software and implementation codes.</a:t>
            </a:r>
            <a:endParaRPr sz="14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Present compute nodes implementations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Birdhouse in ESGF CWT API, get ESGF certification?</a:t>
            </a:r>
            <a:endParaRPr sz="14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faac3225b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faac3225b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faac3225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faac3225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ed2d75d9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3ed2d75d9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ed2d75d9e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Maybe a picture for motivation and just a few text keywords?</a:t>
            </a:r>
            <a:endParaRPr/>
          </a:p>
        </p:txBody>
      </p:sp>
      <p:sp>
        <p:nvSpPr>
          <p:cNvPr id="103" name="Google Shape;103;g3ed2d75d9e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faac322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faac322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are using PyWPS … though not restricted to it (Zoo, 52North, ....)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000486c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000486c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use the “Birdhouse WPS Setup” to create your own WPS project (Finch, Kingfisher, …) and using the same deployment solution (Conda, Ansible, Docker).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faac3225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faac3225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400">
                <a:solidFill>
                  <a:schemeClr val="dk1"/>
                </a:solidFill>
              </a:rPr>
              <a:t>The same WPS service can be accessed by various kinds of clients just relying on the WPS protocol.</a:t>
            </a:r>
            <a:endParaRPr sz="1400">
              <a:solidFill>
                <a:schemeClr val="dk1"/>
              </a:solidFill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400">
                <a:solidFill>
                  <a:schemeClr val="dk1"/>
                </a:solidFill>
              </a:rPr>
              <a:t>Call WPS directly via HTTP request (use curl, Firefox RESTClient, …)</a:t>
            </a:r>
            <a:endParaRPr sz="1400">
              <a:solidFill>
                <a:schemeClr val="dk1"/>
              </a:solidFill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400">
                <a:solidFill>
                  <a:schemeClr val="dk1"/>
                </a:solidFill>
              </a:rPr>
              <a:t>Use Birdy (with OWSLib): command-line, Jupyter Notebooks</a:t>
            </a:r>
            <a:endParaRPr sz="1400">
              <a:solidFill>
                <a:schemeClr val="dk1"/>
              </a:solidFill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400">
                <a:solidFill>
                  <a:schemeClr val="dk1"/>
                </a:solidFill>
              </a:rPr>
              <a:t>Use web application like Phoenix as a generic WPS client</a:t>
            </a:r>
            <a:endParaRPr sz="1400">
              <a:solidFill>
                <a:schemeClr val="dk1"/>
              </a:solidFill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400">
                <a:solidFill>
                  <a:schemeClr val="dk1"/>
                </a:solidFill>
              </a:rPr>
              <a:t>Project specific web portals: Copernicus CDS, PAVICS 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ed2d75d9e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ed2d75d9e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feb202f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feb202f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0" y="-15900"/>
            <a:ext cx="40551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bird-house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mailto:info@nilshempelmann.de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b="1">
                <a:solidFill>
                  <a:schemeClr val="dk2"/>
                </a:solidFill>
              </a:defRPr>
            </a:lvl1pPr>
            <a:lvl2pPr lvl="1" algn="r">
              <a:buNone/>
              <a:defRPr b="1">
                <a:solidFill>
                  <a:schemeClr val="dk2"/>
                </a:solidFill>
              </a:defRPr>
            </a:lvl2pPr>
            <a:lvl3pPr lvl="2" algn="r">
              <a:buNone/>
              <a:defRPr b="1">
                <a:solidFill>
                  <a:schemeClr val="dk2"/>
                </a:solidFill>
              </a:defRPr>
            </a:lvl3pPr>
            <a:lvl4pPr lvl="3" algn="r">
              <a:buNone/>
              <a:defRPr b="1">
                <a:solidFill>
                  <a:schemeClr val="dk2"/>
                </a:solidFill>
              </a:defRPr>
            </a:lvl4pPr>
            <a:lvl5pPr lvl="4" algn="r">
              <a:buNone/>
              <a:defRPr b="1">
                <a:solidFill>
                  <a:schemeClr val="dk2"/>
                </a:solidFill>
              </a:defRPr>
            </a:lvl5pPr>
            <a:lvl6pPr lvl="5" algn="r">
              <a:buNone/>
              <a:defRPr b="1">
                <a:solidFill>
                  <a:schemeClr val="dk2"/>
                </a:solidFill>
              </a:defRPr>
            </a:lvl6pPr>
            <a:lvl7pPr lvl="6" algn="r">
              <a:buNone/>
              <a:defRPr b="1">
                <a:solidFill>
                  <a:schemeClr val="dk2"/>
                </a:solidFill>
              </a:defRPr>
            </a:lvl7pPr>
            <a:lvl8pPr lvl="7" algn="r">
              <a:buNone/>
              <a:defRPr b="1">
                <a:solidFill>
                  <a:schemeClr val="dk2"/>
                </a:solidFill>
              </a:defRPr>
            </a:lvl8pPr>
            <a:lvl9pPr lvl="8" algn="r">
              <a:buNone/>
              <a:defRPr b="1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" name="Google Shape;7;p1"/>
          <p:cNvSpPr txBox="1"/>
          <p:nvPr/>
        </p:nvSpPr>
        <p:spPr>
          <a:xfrm>
            <a:off x="0" y="4749900"/>
            <a:ext cx="8608200" cy="3936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  </a:t>
            </a:r>
            <a:r>
              <a:rPr lang="en-GB" b="1"/>
              <a:t>FOSS4G 2018 Dar-Es-Salaam/Tanzania</a:t>
            </a:r>
            <a:r>
              <a:rPr lang="en-GB"/>
              <a:t>   </a:t>
            </a:r>
            <a:r>
              <a:rPr lang="en-GB">
                <a:solidFill>
                  <a:srgbClr val="0000FF"/>
                </a:solidFill>
              </a:rPr>
              <a:t> </a:t>
            </a:r>
            <a:r>
              <a:rPr lang="en-GB" b="1" u="sng">
                <a:solidFill>
                  <a:srgbClr val="0000FF"/>
                </a:solidFill>
                <a:hlinkClick r:id="rId13"/>
              </a:rPr>
              <a:t>http://bird-house.github.io/</a:t>
            </a:r>
            <a:r>
              <a:rPr lang="en-GB" b="1">
                <a:solidFill>
                  <a:srgbClr val="0000FF"/>
                </a:solidFill>
              </a:rPr>
              <a:t>     </a:t>
            </a:r>
            <a:r>
              <a:rPr lang="en-GB" b="1" u="sng">
                <a:solidFill>
                  <a:srgbClr val="0000FF"/>
                </a:solidFill>
                <a:hlinkClick r:id="rId14"/>
              </a:rPr>
              <a:t>info@nilshempelmann.de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8" name="Google Shape;8;p1"/>
          <p:cNvCxnSpPr/>
          <p:nvPr/>
        </p:nvCxnSpPr>
        <p:spPr>
          <a:xfrm>
            <a:off x="1455750" y="4699225"/>
            <a:ext cx="7696800" cy="15900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Google Shape;9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421025" y="3952825"/>
            <a:ext cx="731525" cy="7221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6.jp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sdr.org/we/coordinate/sendai-framewor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ird-house.github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g"/><Relationship Id="rId5" Type="http://schemas.openxmlformats.org/officeDocument/2006/relationships/image" Target="../media/image23.jp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sgf.llnl.gov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hyperlink" Target="https://esgf.llnl.gov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g"/><Relationship Id="rId5" Type="http://schemas.openxmlformats.org/officeDocument/2006/relationships/image" Target="../media/image23.jp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05250"/>
            <a:ext cx="8520600" cy="1844700"/>
          </a:xfrm>
          <a:prstGeom prst="rect">
            <a:avLst/>
          </a:prstGeom>
          <a:solidFill>
            <a:srgbClr val="D9D9D9"/>
          </a:solidFill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Projects based on the </a:t>
            </a:r>
            <a:endParaRPr sz="3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Web Processing Service framework birdhouse</a:t>
            </a:r>
            <a:endParaRPr sz="36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363150"/>
            <a:ext cx="85206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/>
              <a:t>Carsten Ehbrecht</a:t>
            </a:r>
            <a:r>
              <a:rPr lang="en-GB" sz="2400" b="1" baseline="30000"/>
              <a:t>1</a:t>
            </a:r>
            <a:r>
              <a:rPr lang="en-GB" sz="2400" b="1"/>
              <a:t>, Tom Landry</a:t>
            </a:r>
            <a:r>
              <a:rPr lang="en-GB" sz="2400" b="1" baseline="30000"/>
              <a:t>2</a:t>
            </a:r>
            <a:r>
              <a:rPr lang="en-GB" sz="2400" b="1"/>
              <a:t>, Nils Hempelmann</a:t>
            </a:r>
            <a:r>
              <a:rPr lang="en-GB" sz="2400" b="1" baseline="30000"/>
              <a:t>2</a:t>
            </a:r>
            <a:r>
              <a:rPr lang="en-GB" sz="2400" b="1"/>
              <a:t>,</a:t>
            </a:r>
            <a:endParaRPr sz="2400"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/>
              <a:t>David Huard</a:t>
            </a:r>
            <a:r>
              <a:rPr lang="en-GB" sz="2400" b="1" baseline="30000"/>
              <a:t>3</a:t>
            </a:r>
            <a:r>
              <a:rPr lang="en-GB" sz="2400" b="1"/>
              <a:t>, Stephan Kindermann</a:t>
            </a:r>
            <a:r>
              <a:rPr lang="en-GB" sz="2400" b="1" baseline="30000"/>
              <a:t>1</a:t>
            </a:r>
            <a:endParaRPr sz="2400" b="1" baseline="30000"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941050" y="3479700"/>
            <a:ext cx="7348800" cy="9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German Climate Computing Center          (DKRZ), Germany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Computer Research Institute of Montreal  (CRIM), Canada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Ouranos, Canada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239" name="Google Shape;239;p25"/>
          <p:cNvSpPr txBox="1">
            <a:spLocks noGrp="1"/>
          </p:cNvSpPr>
          <p:nvPr>
            <p:ph type="ctrTitle"/>
          </p:nvPr>
        </p:nvSpPr>
        <p:spPr>
          <a:xfrm>
            <a:off x="0" y="35650"/>
            <a:ext cx="37929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Project: PAVICS NexGen</a:t>
            </a:r>
            <a:endParaRPr sz="2400" b="1"/>
          </a:p>
        </p:txBody>
      </p:sp>
      <p:sp>
        <p:nvSpPr>
          <p:cNvPr id="240" name="Google Shape;240;p25"/>
          <p:cNvSpPr txBox="1">
            <a:spLocks noGrp="1"/>
          </p:cNvSpPr>
          <p:nvPr>
            <p:ph type="body" idx="1"/>
          </p:nvPr>
        </p:nvSpPr>
        <p:spPr>
          <a:xfrm>
            <a:off x="3808" y="749935"/>
            <a:ext cx="3028841" cy="3408017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b="1" dirty="0">
                <a:solidFill>
                  <a:schemeClr val="dk1"/>
                </a:solidFill>
              </a:rPr>
              <a:t>Canadian-led Science Gateway</a:t>
            </a:r>
            <a:br>
              <a:rPr lang="en-GB" b="1" dirty="0"/>
            </a:br>
            <a:endParaRPr b="1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b="1" dirty="0">
                <a:solidFill>
                  <a:schemeClr val="dk1"/>
                </a:solidFill>
              </a:rPr>
              <a:t>Will provide a federated cyberinfrastructure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b="1" dirty="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b="1" dirty="0">
                <a:solidFill>
                  <a:schemeClr val="dk1"/>
                </a:solidFill>
              </a:rPr>
              <a:t>Advanced hydro &amp; climate services, Machine Learning and Earth Observation tools</a:t>
            </a:r>
            <a:br>
              <a:rPr lang="en-GB" b="1" dirty="0">
                <a:solidFill>
                  <a:schemeClr val="dk1"/>
                </a:solidFill>
              </a:rPr>
            </a:br>
            <a:endParaRPr b="1" dirty="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b="1" dirty="0"/>
              <a:t>Geospatial Interoperability through OGC Web Services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 lang="en-GB" b="1" dirty="0"/>
          </a:p>
        </p:txBody>
      </p:sp>
      <p:pic>
        <p:nvPicPr>
          <p:cNvPr id="242" name="Google Shape;242;p25"/>
          <p:cNvPicPr preferRelativeResize="0"/>
          <p:nvPr/>
        </p:nvPicPr>
        <p:blipFill rotWithShape="1">
          <a:blip r:embed="rId3">
            <a:alphaModFix/>
          </a:blip>
          <a:srcRect l="34724" t="49753" r="34309" b="8461"/>
          <a:stretch/>
        </p:blipFill>
        <p:spPr>
          <a:xfrm>
            <a:off x="4226632" y="204299"/>
            <a:ext cx="395968" cy="5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6AC864-BB3D-4F12-A469-4B2B885B4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864" y="35650"/>
            <a:ext cx="5224078" cy="45529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C14488-7AD4-4E53-9BBF-9D0150B26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70" y="861772"/>
            <a:ext cx="7461049" cy="2934183"/>
          </a:xfrm>
          <a:prstGeom prst="rect">
            <a:avLst/>
          </a:prstGeom>
        </p:spPr>
      </p:pic>
      <p:sp>
        <p:nvSpPr>
          <p:cNvPr id="226" name="Google Shape;226;p2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ctrTitle"/>
          </p:nvPr>
        </p:nvSpPr>
        <p:spPr>
          <a:xfrm>
            <a:off x="0" y="35650"/>
            <a:ext cx="37929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Project: OGC Testbeds</a:t>
            </a:r>
            <a:endParaRPr sz="2400" b="1"/>
          </a:p>
        </p:txBody>
      </p:sp>
      <p:sp>
        <p:nvSpPr>
          <p:cNvPr id="228" name="Google Shape;228;p24"/>
          <p:cNvSpPr txBox="1">
            <a:spLocks noGrp="1"/>
          </p:cNvSpPr>
          <p:nvPr>
            <p:ph type="body" idx="1"/>
          </p:nvPr>
        </p:nvSpPr>
        <p:spPr>
          <a:xfrm>
            <a:off x="-15925" y="555675"/>
            <a:ext cx="2874300" cy="40233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b="1" dirty="0">
                <a:solidFill>
                  <a:schemeClr val="dk1"/>
                </a:solidFill>
              </a:rPr>
              <a:t>OGC Testbeds: </a:t>
            </a:r>
            <a:endParaRPr b="1" dirty="0">
              <a:solidFill>
                <a:schemeClr val="dk1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 dirty="0">
                <a:solidFill>
                  <a:schemeClr val="dk1"/>
                </a:solidFill>
              </a:rPr>
              <a:t>Collaborative efforts to define, design, develop, and test candidate interface specifications.</a:t>
            </a:r>
            <a:br>
              <a:rPr lang="en-GB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b="1" dirty="0">
                <a:solidFill>
                  <a:schemeClr val="dk1"/>
                </a:solidFill>
              </a:rPr>
              <a:t>Testbed-13: </a:t>
            </a:r>
            <a:endParaRPr b="1" dirty="0">
              <a:solidFill>
                <a:schemeClr val="dk1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 dirty="0">
                <a:solidFill>
                  <a:schemeClr val="dk1"/>
                </a:solidFill>
              </a:rPr>
              <a:t>Builds on Birdhouse and </a:t>
            </a:r>
            <a:r>
              <a:rPr lang="en-GB" sz="1200" dirty="0" err="1">
                <a:solidFill>
                  <a:schemeClr val="dk1"/>
                </a:solidFill>
              </a:rPr>
              <a:t>PyWPS</a:t>
            </a:r>
            <a:r>
              <a:rPr lang="en-GB" sz="1200" dirty="0">
                <a:solidFill>
                  <a:schemeClr val="dk1"/>
                </a:solidFill>
              </a:rPr>
              <a:t> HPC scheduler</a:t>
            </a:r>
            <a:endParaRPr sz="1200" dirty="0"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sz="1200" dirty="0">
                <a:solidFill>
                  <a:schemeClr val="dk1"/>
                </a:solidFill>
              </a:rPr>
              <a:t>Implements cloud computing &amp; application packaging (Docker)</a:t>
            </a:r>
            <a:br>
              <a:rPr lang="en-GB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b="1" dirty="0">
                <a:solidFill>
                  <a:schemeClr val="dk1"/>
                </a:solidFill>
              </a:rPr>
              <a:t>Testbed-14: </a:t>
            </a:r>
            <a:endParaRPr b="1" dirty="0"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sz="1200" dirty="0">
                <a:solidFill>
                  <a:schemeClr val="dk1"/>
                </a:solidFill>
              </a:rPr>
              <a:t>Extends Birdhouse security and job processing (</a:t>
            </a:r>
            <a:r>
              <a:rPr lang="en-GB" sz="1200" dirty="0" err="1">
                <a:solidFill>
                  <a:schemeClr val="dk1"/>
                </a:solidFill>
              </a:rPr>
              <a:t>OpenAPI</a:t>
            </a:r>
            <a:r>
              <a:rPr lang="en-GB" sz="1200" dirty="0">
                <a:solidFill>
                  <a:schemeClr val="dk1"/>
                </a:solidFill>
              </a:rPr>
              <a:t>)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sz="1200" dirty="0">
                <a:solidFill>
                  <a:schemeClr val="dk1"/>
                </a:solidFill>
              </a:rPr>
              <a:t>Implements interoperable workflows (CWL, OWS Context)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3025" y="4071062"/>
            <a:ext cx="916050" cy="4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 descr="logo_CRIM_gros-1024x206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1080" y="163712"/>
            <a:ext cx="1613809" cy="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1007" y="4046000"/>
            <a:ext cx="1053597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0876" y="4075551"/>
            <a:ext cx="1739441" cy="4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825" y="468400"/>
            <a:ext cx="9144003" cy="4206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4979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Project: Copernicus Climate </a:t>
            </a:r>
            <a:endParaRPr sz="2400" b="1"/>
          </a:p>
        </p:txBody>
      </p:sp>
      <p:sp>
        <p:nvSpPr>
          <p:cNvPr id="208" name="Google Shape;208;p22"/>
          <p:cNvSpPr/>
          <p:nvPr/>
        </p:nvSpPr>
        <p:spPr>
          <a:xfrm>
            <a:off x="7302900" y="82950"/>
            <a:ext cx="1747500" cy="16056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CP4CDS</a:t>
            </a:r>
            <a:endParaRPr sz="12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ESGF Data-Node</a:t>
            </a:r>
            <a:endParaRPr sz="12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(CMIP5 Model Data)</a:t>
            </a:r>
            <a:endParaRPr sz="12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WPS</a:t>
            </a:r>
            <a:endParaRPr sz="12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(Birdhouse Setup)</a:t>
            </a:r>
            <a:endParaRPr sz="12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000" b="1"/>
            </a:br>
            <a:endParaRPr sz="1000" b="1" strike="noStrike">
              <a:solidFill>
                <a:srgbClr val="000000"/>
              </a:solidFill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3797700" y="3502750"/>
            <a:ext cx="532650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b="1">
                <a:solidFill>
                  <a:schemeClr val="dk1"/>
                </a:solidFill>
              </a:rPr>
              <a:t>CDS: Climate Data Store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b="1">
                <a:solidFill>
                  <a:schemeClr val="dk1"/>
                </a:solidFill>
              </a:rPr>
              <a:t>C3S: Copernicus Climate Change Service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b="1">
                <a:solidFill>
                  <a:schemeClr val="dk1"/>
                </a:solidFill>
              </a:rPr>
              <a:t>CP4CDS: Climate Projections for Climate Data Store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>
            <a:spLocks noGrp="1"/>
          </p:cNvSpPr>
          <p:nvPr>
            <p:ph type="body" idx="1"/>
          </p:nvPr>
        </p:nvSpPr>
        <p:spPr>
          <a:xfrm>
            <a:off x="-15925" y="555675"/>
            <a:ext cx="2469900" cy="40233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b="1">
                <a:solidFill>
                  <a:schemeClr val="dk1"/>
                </a:solidFill>
              </a:rPr>
              <a:t>Indicators for the </a:t>
            </a:r>
            <a:endParaRPr b="1">
              <a:solidFill>
                <a:schemeClr val="dk1"/>
              </a:solidFill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Sustainable development Goals (SDGs)</a:t>
            </a:r>
            <a:br>
              <a:rPr lang="en-GB" b="1"/>
            </a:br>
            <a:endParaRPr b="1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b="1"/>
              <a:t>Monitoring and Reporting required from UNFCCC, UNCCD and CBD</a:t>
            </a:r>
            <a:br>
              <a:rPr lang="en-GB" b="1"/>
            </a:br>
            <a:endParaRPr b="1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b="1"/>
              <a:t>non binding </a:t>
            </a:r>
            <a:r>
              <a:rPr lang="en-GB" sz="1350" b="1" u="sng">
                <a:hlinkClick r:id="rId3"/>
              </a:rPr>
              <a:t>Sendai Framework for Disaster Risk Reduction - UNISDR</a:t>
            </a:r>
            <a:br>
              <a:rPr lang="en-GB" b="1"/>
            </a:br>
            <a:endParaRPr b="1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b="1"/>
              <a:t>etc ...</a:t>
            </a:r>
            <a:endParaRPr b="1"/>
          </a:p>
        </p:txBody>
      </p:sp>
      <p:pic>
        <p:nvPicPr>
          <p:cNvPr id="248" name="Google Shape;2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5075" y="488575"/>
            <a:ext cx="6848725" cy="4108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250" name="Google Shape;250;p26"/>
          <p:cNvSpPr txBox="1">
            <a:spLocks noGrp="1"/>
          </p:cNvSpPr>
          <p:nvPr>
            <p:ph type="ctrTitle"/>
          </p:nvPr>
        </p:nvSpPr>
        <p:spPr>
          <a:xfrm>
            <a:off x="0" y="35650"/>
            <a:ext cx="69465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Harnessing WPS for Sustainable Development </a:t>
            </a:r>
            <a:endParaRPr sz="2400" b="1"/>
          </a:p>
        </p:txBody>
      </p:sp>
      <p:pic>
        <p:nvPicPr>
          <p:cNvPr id="251" name="Google Shape;251;p26"/>
          <p:cNvPicPr preferRelativeResize="0"/>
          <p:nvPr/>
        </p:nvPicPr>
        <p:blipFill rotWithShape="1">
          <a:blip r:embed="rId5">
            <a:alphaModFix/>
          </a:blip>
          <a:srcRect t="12002"/>
          <a:stretch/>
        </p:blipFill>
        <p:spPr>
          <a:xfrm>
            <a:off x="7611025" y="17926"/>
            <a:ext cx="1512773" cy="236667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6"/>
          <p:cNvSpPr txBox="1"/>
          <p:nvPr/>
        </p:nvSpPr>
        <p:spPr>
          <a:xfrm>
            <a:off x="1165404" y="4208937"/>
            <a:ext cx="3872700" cy="451800"/>
          </a:xfrm>
          <a:prstGeom prst="rect">
            <a:avLst/>
          </a:prstGeom>
          <a:solidFill>
            <a:srgbClr val="FFCC00"/>
          </a:solidFill>
          <a:ln w="9525" cap="flat" cmpd="sng">
            <a:solidFill>
              <a:srgbClr val="801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Leave no one behind</a:t>
            </a:r>
            <a:endParaRPr sz="18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>
            <a:spLocks noGrp="1"/>
          </p:cNvSpPr>
          <p:nvPr>
            <p:ph type="body" idx="1"/>
          </p:nvPr>
        </p:nvSpPr>
        <p:spPr>
          <a:xfrm>
            <a:off x="174800" y="571500"/>
            <a:ext cx="8712000" cy="3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b="1" dirty="0">
                <a:solidFill>
                  <a:schemeClr val="dk1"/>
                </a:solidFill>
              </a:rPr>
              <a:t>EU COPERNICUS </a:t>
            </a:r>
            <a:endParaRPr sz="1700" dirty="0"/>
          </a:p>
          <a:p>
            <a:pPr marL="13716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 dirty="0"/>
              <a:t>C3S with CP4CDS ready for production use in 2019. </a:t>
            </a:r>
            <a:endParaRPr sz="1700" dirty="0"/>
          </a:p>
          <a:p>
            <a:pPr marL="13716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/>
              <a:t>(based on CMIP5 data)</a:t>
            </a:r>
            <a:endParaRPr sz="1700" dirty="0"/>
          </a:p>
          <a:p>
            <a:pPr marL="13716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 dirty="0">
                <a:solidFill>
                  <a:schemeClr val="dk1"/>
                </a:solidFill>
              </a:rPr>
              <a:t>extended for CORDEX (regional model data) in 2019/2020</a:t>
            </a:r>
            <a:endParaRPr sz="1700" dirty="0">
              <a:solidFill>
                <a:schemeClr val="dk1"/>
              </a:solidFill>
            </a:endParaRPr>
          </a:p>
          <a:p>
            <a:pPr marL="13716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 dirty="0">
                <a:solidFill>
                  <a:schemeClr val="dk1"/>
                </a:solidFill>
              </a:rPr>
              <a:t>extended for CMIP6 … ?</a:t>
            </a:r>
            <a:endParaRPr sz="1700" dirty="0">
              <a:solidFill>
                <a:schemeClr val="dk1"/>
              </a:solidFill>
            </a:endParaRPr>
          </a:p>
          <a:p>
            <a:pPr marL="914400" lvl="0" indent="-3365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 b="1" dirty="0">
                <a:solidFill>
                  <a:schemeClr val="dk1"/>
                </a:solidFill>
              </a:rPr>
              <a:t>Canada</a:t>
            </a:r>
            <a:endParaRPr sz="1700" b="1" dirty="0">
              <a:solidFill>
                <a:schemeClr val="dk1"/>
              </a:solidFill>
            </a:endParaRPr>
          </a:p>
          <a:p>
            <a:pPr marL="1371600" lvl="1" indent="-3365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GB" sz="1700" dirty="0">
                <a:solidFill>
                  <a:schemeClr val="dk1"/>
                </a:solidFill>
              </a:rPr>
              <a:t>Govt of Canada: Canadian </a:t>
            </a:r>
            <a:r>
              <a:rPr lang="en-GB" sz="1700" dirty="0" err="1">
                <a:solidFill>
                  <a:schemeClr val="dk1"/>
                </a:solidFill>
              </a:rPr>
              <a:t>Center</a:t>
            </a:r>
            <a:r>
              <a:rPr lang="en-GB" sz="1700" dirty="0">
                <a:solidFill>
                  <a:schemeClr val="dk1"/>
                </a:solidFill>
              </a:rPr>
              <a:t> for Climate Services (CCCS)</a:t>
            </a:r>
            <a:endParaRPr sz="1700" dirty="0">
              <a:solidFill>
                <a:schemeClr val="dk1"/>
              </a:solidFill>
            </a:endParaRPr>
          </a:p>
          <a:p>
            <a:pPr marL="1371600" lvl="1" indent="-3365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GB" sz="1700" dirty="0">
                <a:solidFill>
                  <a:schemeClr val="dk1"/>
                </a:solidFill>
              </a:rPr>
              <a:t>Pan-Canadian federated cyberinfrastructure</a:t>
            </a:r>
            <a:endParaRPr sz="1700" dirty="0">
              <a:solidFill>
                <a:schemeClr val="dk1"/>
              </a:solidFill>
            </a:endParaRPr>
          </a:p>
          <a:p>
            <a:pPr marL="1371600" lvl="1" indent="-3365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GB" sz="1700" dirty="0">
                <a:solidFill>
                  <a:schemeClr val="dk1"/>
                </a:solidFill>
              </a:rPr>
              <a:t>Earth Observation support, integration of ML/DL</a:t>
            </a:r>
            <a:endParaRPr sz="1700" dirty="0">
              <a:solidFill>
                <a:schemeClr val="dk1"/>
              </a:solidFill>
            </a:endParaRPr>
          </a:p>
          <a:p>
            <a:pPr marL="914400" lvl="0" indent="-3365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 dirty="0">
                <a:solidFill>
                  <a:schemeClr val="dk1"/>
                </a:solidFill>
              </a:rPr>
              <a:t>WPS on </a:t>
            </a:r>
            <a:r>
              <a:rPr lang="en-GB" sz="1700" b="1" dirty="0">
                <a:solidFill>
                  <a:schemeClr val="dk1"/>
                </a:solidFill>
              </a:rPr>
              <a:t>ESGF Nodes</a:t>
            </a:r>
            <a:endParaRPr sz="1700" b="1" dirty="0">
              <a:solidFill>
                <a:schemeClr val="dk1"/>
              </a:solidFill>
            </a:endParaRPr>
          </a:p>
          <a:p>
            <a:pPr marL="914400" lvl="0" indent="-3365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 b="1" dirty="0">
                <a:solidFill>
                  <a:schemeClr val="dk1"/>
                </a:solidFill>
              </a:rPr>
              <a:t>A2C2 </a:t>
            </a:r>
            <a:r>
              <a:rPr lang="en-GB" sz="1700" dirty="0">
                <a:solidFill>
                  <a:schemeClr val="dk1"/>
                </a:solidFill>
              </a:rPr>
              <a:t>Service for Extreme Weather Assessment</a:t>
            </a:r>
            <a:endParaRPr sz="1700" dirty="0">
              <a:solidFill>
                <a:schemeClr val="dk1"/>
              </a:solidFill>
            </a:endParaRPr>
          </a:p>
          <a:p>
            <a:pPr marL="914400" lvl="0" indent="-3365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 dirty="0">
                <a:solidFill>
                  <a:schemeClr val="dk1"/>
                </a:solidFill>
              </a:rPr>
              <a:t>…. etc. </a:t>
            </a: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258" name="Google Shape;258;p2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sp>
        <p:nvSpPr>
          <p:cNvPr id="259" name="Google Shape;259;p27"/>
          <p:cNvSpPr txBox="1">
            <a:spLocks noGrp="1"/>
          </p:cNvSpPr>
          <p:nvPr>
            <p:ph type="ctrTitle"/>
          </p:nvPr>
        </p:nvSpPr>
        <p:spPr>
          <a:xfrm>
            <a:off x="0" y="13238"/>
            <a:ext cx="32469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Outlook</a:t>
            </a:r>
            <a:endParaRPr sz="2400" b="1"/>
          </a:p>
        </p:txBody>
      </p:sp>
      <p:sp>
        <p:nvSpPr>
          <p:cNvPr id="260" name="Google Shape;260;p27"/>
          <p:cNvSpPr txBox="1"/>
          <p:nvPr/>
        </p:nvSpPr>
        <p:spPr>
          <a:xfrm>
            <a:off x="1479175" y="4018750"/>
            <a:ext cx="6084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   </a:t>
            </a:r>
            <a:r>
              <a:rPr lang="en-GB" sz="2400" b="1" u="sng">
                <a:solidFill>
                  <a:schemeClr val="hlink"/>
                </a:solidFill>
                <a:hlinkClick r:id="rId3"/>
              </a:rPr>
              <a:t>http://bird-house.github.io/</a:t>
            </a:r>
            <a:endParaRPr sz="2400" b="1"/>
          </a:p>
        </p:txBody>
      </p:sp>
      <p:cxnSp>
        <p:nvCxnSpPr>
          <p:cNvPr id="261" name="Google Shape;261;p27"/>
          <p:cNvCxnSpPr/>
          <p:nvPr/>
        </p:nvCxnSpPr>
        <p:spPr>
          <a:xfrm rot="10800000" flipH="1">
            <a:off x="679075" y="4330075"/>
            <a:ext cx="1929600" cy="6600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>
            <a:spLocks noGrp="1"/>
          </p:cNvSpPr>
          <p:nvPr>
            <p:ph type="title"/>
          </p:nvPr>
        </p:nvSpPr>
        <p:spPr>
          <a:xfrm>
            <a:off x="3799950" y="2285400"/>
            <a:ext cx="1544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Deleted slides</a:t>
            </a:r>
            <a:endParaRPr dirty="0"/>
          </a:p>
        </p:txBody>
      </p:sp>
      <p:sp>
        <p:nvSpPr>
          <p:cNvPr id="267" name="Google Shape;267;p2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00" y="2749094"/>
            <a:ext cx="2954801" cy="181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 rotWithShape="1">
          <a:blip r:embed="rId4">
            <a:alphaModFix/>
          </a:blip>
          <a:srcRect l="-796"/>
          <a:stretch/>
        </p:blipFill>
        <p:spPr>
          <a:xfrm>
            <a:off x="260775" y="703834"/>
            <a:ext cx="2954799" cy="193166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>
            <a:spLocks noGrp="1"/>
          </p:cNvSpPr>
          <p:nvPr>
            <p:ph type="ctrTitle"/>
          </p:nvPr>
        </p:nvSpPr>
        <p:spPr>
          <a:xfrm>
            <a:off x="0" y="22525"/>
            <a:ext cx="42492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Projects: C3S and CP4CDS </a:t>
            </a:r>
            <a:endParaRPr sz="2400" b="1"/>
          </a:p>
        </p:txBody>
      </p:sp>
      <p:sp>
        <p:nvSpPr>
          <p:cNvPr id="276" name="Google Shape;276;p29"/>
          <p:cNvSpPr/>
          <p:nvPr/>
        </p:nvSpPr>
        <p:spPr>
          <a:xfrm>
            <a:off x="4473794" y="175917"/>
            <a:ext cx="2881800" cy="11082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C3S Portal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3455900" y="1519525"/>
            <a:ext cx="4916700" cy="2998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350" tIns="35100" rIns="65350" bIns="3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GB" sz="1800" b="1"/>
              <a:t>CP4CDS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6696650" y="3487275"/>
            <a:ext cx="1405200" cy="812700"/>
          </a:xfrm>
          <a:prstGeom prst="cube">
            <a:avLst>
              <a:gd name="adj" fmla="val 19429"/>
            </a:avLst>
          </a:prstGeom>
          <a:solidFill>
            <a:srgbClr val="D9D9D9"/>
          </a:solidFill>
          <a:ln w="9525" cap="flat" cmpd="sng">
            <a:solidFill>
              <a:srgbClr val="801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Climate Model</a:t>
            </a:r>
            <a:endParaRPr sz="1200"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Projections</a:t>
            </a:r>
            <a:endParaRPr sz="1200" b="1"/>
          </a:p>
        </p:txBody>
      </p:sp>
      <p:sp>
        <p:nvSpPr>
          <p:cNvPr id="279" name="Google Shape;279;p29"/>
          <p:cNvSpPr/>
          <p:nvPr/>
        </p:nvSpPr>
        <p:spPr>
          <a:xfrm>
            <a:off x="4655975" y="3645055"/>
            <a:ext cx="1405200" cy="812700"/>
          </a:xfrm>
          <a:prstGeom prst="cube">
            <a:avLst>
              <a:gd name="adj" fmla="val 19429"/>
            </a:avLst>
          </a:prstGeom>
          <a:solidFill>
            <a:srgbClr val="D9D9D9"/>
          </a:solidFill>
          <a:ln w="9525" cap="flat" cmpd="sng">
            <a:solidFill>
              <a:srgbClr val="801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Replication &amp;</a:t>
            </a:r>
            <a:endParaRPr sz="1200"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Quality Control</a:t>
            </a:r>
            <a:endParaRPr sz="1200" b="1"/>
          </a:p>
        </p:txBody>
      </p:sp>
      <p:sp>
        <p:nvSpPr>
          <p:cNvPr id="280" name="Google Shape;280;p29"/>
          <p:cNvSpPr/>
          <p:nvPr/>
        </p:nvSpPr>
        <p:spPr>
          <a:xfrm>
            <a:off x="3751725" y="1889300"/>
            <a:ext cx="1992600" cy="155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Compute </a:t>
            </a:r>
            <a:endParaRPr sz="1200" b="1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Node</a:t>
            </a:r>
            <a:endParaRPr sz="1200" b="1" strike="noStrike">
              <a:solidFill>
                <a:srgbClr val="000000"/>
              </a:solidFill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4655975" y="2041700"/>
            <a:ext cx="939300" cy="5523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Web</a:t>
            </a:r>
            <a:endParaRPr sz="1000"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Processing</a:t>
            </a:r>
            <a:endParaRPr sz="1000"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Service</a:t>
            </a:r>
            <a:endParaRPr sz="1000" b="1" strike="noStrike">
              <a:solidFill>
                <a:srgbClr val="000000"/>
              </a:solidFill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4655975" y="2725837"/>
            <a:ext cx="939300" cy="5523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Processing </a:t>
            </a:r>
            <a:endParaRPr sz="1000"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Backend</a:t>
            </a:r>
            <a:endParaRPr sz="1000" b="1" strike="noStrike">
              <a:solidFill>
                <a:srgbClr val="000000"/>
              </a:solidFill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6432875" y="1965500"/>
            <a:ext cx="1626300" cy="115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Data</a:t>
            </a:r>
            <a:endParaRPr sz="1200" b="1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Node</a:t>
            </a:r>
            <a:endParaRPr sz="1200" b="1"/>
          </a:p>
        </p:txBody>
      </p:sp>
      <p:sp>
        <p:nvSpPr>
          <p:cNvPr id="284" name="Google Shape;284;p29"/>
          <p:cNvSpPr/>
          <p:nvPr/>
        </p:nvSpPr>
        <p:spPr>
          <a:xfrm>
            <a:off x="7028951" y="2088956"/>
            <a:ext cx="939300" cy="692100"/>
          </a:xfrm>
          <a:prstGeom prst="cube">
            <a:avLst>
              <a:gd name="adj" fmla="val 19429"/>
            </a:avLst>
          </a:prstGeom>
          <a:solidFill>
            <a:srgbClr val="D9D9D9"/>
          </a:solidFill>
          <a:ln w="9525" cap="flat" cmpd="sng">
            <a:solidFill>
              <a:srgbClr val="801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ESGF</a:t>
            </a:r>
            <a:endParaRPr sz="1200" b="1"/>
          </a:p>
        </p:txBody>
      </p:sp>
      <p:sp>
        <p:nvSpPr>
          <p:cNvPr id="285" name="Google Shape;285;p29"/>
          <p:cNvSpPr/>
          <p:nvPr/>
        </p:nvSpPr>
        <p:spPr>
          <a:xfrm>
            <a:off x="4655975" y="634225"/>
            <a:ext cx="1079400" cy="552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 </a:t>
            </a:r>
            <a:endParaRPr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Service</a:t>
            </a:r>
            <a:endParaRPr b="1" strike="noStrike">
              <a:solidFill>
                <a:srgbClr val="000000"/>
              </a:solidFill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6024077" y="634225"/>
            <a:ext cx="1079400" cy="552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Climate Data Store</a:t>
            </a:r>
            <a:endParaRPr b="1" strike="noStrike">
              <a:solidFill>
                <a:srgbClr val="000000"/>
              </a:solidFill>
            </a:endParaRPr>
          </a:p>
        </p:txBody>
      </p:sp>
      <p:cxnSp>
        <p:nvCxnSpPr>
          <p:cNvPr id="287" name="Google Shape;287;p29"/>
          <p:cNvCxnSpPr>
            <a:stCxn id="284" idx="3"/>
            <a:endCxn id="278" idx="1"/>
          </p:cNvCxnSpPr>
          <p:nvPr/>
        </p:nvCxnSpPr>
        <p:spPr>
          <a:xfrm flipH="1">
            <a:off x="7320367" y="2781056"/>
            <a:ext cx="111000" cy="864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29"/>
          <p:cNvCxnSpPr>
            <a:endCxn id="278" idx="1"/>
          </p:cNvCxnSpPr>
          <p:nvPr/>
        </p:nvCxnSpPr>
        <p:spPr>
          <a:xfrm>
            <a:off x="5583600" y="3025374"/>
            <a:ext cx="1736700" cy="619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29"/>
          <p:cNvCxnSpPr>
            <a:stCxn id="278" idx="2"/>
            <a:endCxn id="279" idx="4"/>
          </p:cNvCxnSpPr>
          <p:nvPr/>
        </p:nvCxnSpPr>
        <p:spPr>
          <a:xfrm flipH="1">
            <a:off x="5903150" y="3972575"/>
            <a:ext cx="793500" cy="157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29"/>
          <p:cNvCxnSpPr>
            <a:stCxn id="286" idx="2"/>
            <a:endCxn id="281" idx="0"/>
          </p:cNvCxnSpPr>
          <p:nvPr/>
        </p:nvCxnSpPr>
        <p:spPr>
          <a:xfrm flipH="1">
            <a:off x="5125577" y="1186525"/>
            <a:ext cx="1438200" cy="855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29"/>
          <p:cNvCxnSpPr>
            <a:stCxn id="286" idx="2"/>
            <a:endCxn id="284" idx="1"/>
          </p:cNvCxnSpPr>
          <p:nvPr/>
        </p:nvCxnSpPr>
        <p:spPr>
          <a:xfrm>
            <a:off x="6563777" y="1186525"/>
            <a:ext cx="867600" cy="1036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t="23868" r="-7330" b="-2024"/>
          <a:stretch/>
        </p:blipFill>
        <p:spPr>
          <a:xfrm>
            <a:off x="92802" y="494500"/>
            <a:ext cx="7913132" cy="41544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9281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Open Geospatial Consortium </a:t>
            </a:r>
            <a:endParaRPr sz="2400" b="1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8075" y="99675"/>
            <a:ext cx="1503023" cy="7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 descr="logo_ouranos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8329" y="1525203"/>
            <a:ext cx="1102524" cy="4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 descr="dkrz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6100" y="2203162"/>
            <a:ext cx="1206975" cy="467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 descr="logo_CRIM_gros-1024x206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8322" y="2999123"/>
            <a:ext cx="1206976" cy="242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8997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Server Side: Deployment </a:t>
            </a:r>
            <a:endParaRPr sz="2400" b="1"/>
          </a:p>
        </p:txBody>
      </p:sp>
      <p:pic>
        <p:nvPicPr>
          <p:cNvPr id="298" name="Google Shape;2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500" y="578350"/>
            <a:ext cx="4732374" cy="396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/>
          <p:nvPr/>
        </p:nvSpPr>
        <p:spPr>
          <a:xfrm>
            <a:off x="37225" y="560150"/>
            <a:ext cx="1661700" cy="504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Deployment</a:t>
            </a:r>
            <a:br>
              <a:rPr lang="en-GB" sz="900" b="1"/>
            </a:br>
            <a:br>
              <a:rPr lang="en-GB" sz="900" b="1"/>
            </a:br>
            <a:r>
              <a:rPr lang="en-GB" sz="900" b="1"/>
              <a:t>Ansible &amp; Conda</a:t>
            </a: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strike="noStrike">
              <a:solidFill>
                <a:srgbClr val="000000"/>
              </a:solidFill>
            </a:endParaRPr>
          </a:p>
        </p:txBody>
      </p:sp>
      <p:cxnSp>
        <p:nvCxnSpPr>
          <p:cNvPr id="300" name="Google Shape;300;p30"/>
          <p:cNvCxnSpPr>
            <a:stCxn id="299" idx="2"/>
            <a:endCxn id="298" idx="1"/>
          </p:cNvCxnSpPr>
          <p:nvPr/>
        </p:nvCxnSpPr>
        <p:spPr>
          <a:xfrm rot="-5400000" flipH="1">
            <a:off x="1050175" y="882650"/>
            <a:ext cx="1496100" cy="1860300"/>
          </a:xfrm>
          <a:prstGeom prst="curved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DFF5-2B1F-4056-BD49-A72EE358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3E10B-C136-4F44-AF67-B33C2DC54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49689-0609-4687-81C1-2A8D43CE67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pic>
        <p:nvPicPr>
          <p:cNvPr id="5" name="Google Shape;225;p24">
            <a:extLst>
              <a:ext uri="{FF2B5EF4-FFF2-40B4-BE49-F238E27FC236}">
                <a16:creationId xmlns:a16="http://schemas.microsoft.com/office/drawing/2014/main" id="{68584758-460F-4126-9FE5-C90666D3DB1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37023" y="445025"/>
            <a:ext cx="4439774" cy="3724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270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l="5348" r="38591" b="14015"/>
          <a:stretch/>
        </p:blipFill>
        <p:spPr>
          <a:xfrm>
            <a:off x="42575" y="59000"/>
            <a:ext cx="3805526" cy="394822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64746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 Growing Amount of Data </a:t>
            </a:r>
            <a:r>
              <a:rPr lang="en-GB" b="1"/>
              <a:t>(Example Climate Model data)</a:t>
            </a:r>
            <a:r>
              <a:rPr lang="en-GB" sz="2400" b="1"/>
              <a:t> </a:t>
            </a:r>
            <a:endParaRPr sz="2400" b="1"/>
          </a:p>
        </p:txBody>
      </p:sp>
      <p:graphicFrame>
        <p:nvGraphicFramePr>
          <p:cNvPr id="65" name="Google Shape;65;p14"/>
          <p:cNvGraphicFramePr/>
          <p:nvPr/>
        </p:nvGraphicFramePr>
        <p:xfrm>
          <a:off x="3975850" y="757510"/>
          <a:ext cx="4881300" cy="2752625"/>
        </p:xfrm>
        <a:graphic>
          <a:graphicData uri="http://schemas.openxmlformats.org/drawingml/2006/table">
            <a:tbl>
              <a:tblPr>
                <a:noFill/>
                <a:tableStyleId>{7D195A08-0A1F-4A25-914C-190468258358}</a:tableStyleId>
              </a:tblPr>
              <a:tblGrid>
                <a:gridCol w="91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65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CMIP 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1 GB 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/>
                        <a:t>IPCC AR 1   1990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5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CMIP 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500 GB 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IPCC AR 2   1995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5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CMIP 3 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35 TB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IPCC AR 3   2001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7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Not existing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IPCC AR 4   2007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65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CMIP 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3,5 PB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IPCC AR 5   2014 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3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CMIP 6 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10-20 PB (in ESGF)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IPCC AR 6</a:t>
                      </a:r>
                      <a:endParaRPr b="1"/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12-16 April 2021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6" name="Google Shape;66;p14"/>
          <p:cNvSpPr txBox="1"/>
          <p:nvPr/>
        </p:nvSpPr>
        <p:spPr>
          <a:xfrm>
            <a:off x="1391775" y="3814925"/>
            <a:ext cx="48276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CMIP = Coupled Model Inter-comparison Project</a:t>
            </a: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IPCC = Intergovernmental Panel of Climate Change</a:t>
            </a: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ESGF = Earth System Grid Federation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pic>
        <p:nvPicPr>
          <p:cNvPr id="308" name="Google Shape;30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814" y="182103"/>
            <a:ext cx="4916775" cy="41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5720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Security: Twitcher OWS Proxy</a:t>
            </a:r>
            <a:endParaRPr sz="2400" b="1"/>
          </a:p>
        </p:txBody>
      </p:sp>
      <p:pic>
        <p:nvPicPr>
          <p:cNvPr id="315" name="Google Shape;3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525" y="618575"/>
            <a:ext cx="7055346" cy="37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321" name="Google Shape;321;p3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59025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Earth System Grid Federation (ESGF)</a:t>
            </a:r>
            <a:endParaRPr sz="2400" b="1"/>
          </a:p>
        </p:txBody>
      </p:sp>
      <p:pic>
        <p:nvPicPr>
          <p:cNvPr id="322" name="Google Shape;322;p33"/>
          <p:cNvPicPr preferRelativeResize="0"/>
          <p:nvPr/>
        </p:nvPicPr>
        <p:blipFill rotWithShape="1">
          <a:blip r:embed="rId3">
            <a:alphaModFix/>
          </a:blip>
          <a:srcRect t="5953"/>
          <a:stretch/>
        </p:blipFill>
        <p:spPr>
          <a:xfrm>
            <a:off x="198275" y="546775"/>
            <a:ext cx="2869325" cy="404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3" descr="esgf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8254" y="115426"/>
            <a:ext cx="1805826" cy="6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7475" y="915213"/>
            <a:ext cx="5636598" cy="2937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3"/>
          <p:cNvSpPr txBox="1"/>
          <p:nvPr/>
        </p:nvSpPr>
        <p:spPr>
          <a:xfrm>
            <a:off x="5207875" y="4072625"/>
            <a:ext cx="30102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https://esgf.llnl.gov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331" name="Google Shape;331;p34"/>
          <p:cNvSpPr txBox="1">
            <a:spLocks noGrp="1"/>
          </p:cNvSpPr>
          <p:nvPr>
            <p:ph type="ctrTitle"/>
          </p:nvPr>
        </p:nvSpPr>
        <p:spPr>
          <a:xfrm>
            <a:off x="0" y="35650"/>
            <a:ext cx="47700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Project: Connectivity to ESGF </a:t>
            </a:r>
            <a:endParaRPr sz="2400" b="1"/>
          </a:p>
        </p:txBody>
      </p:sp>
      <p:pic>
        <p:nvPicPr>
          <p:cNvPr id="332" name="Google Shape;3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86" y="2583700"/>
            <a:ext cx="3083251" cy="196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64" y="737275"/>
            <a:ext cx="3441874" cy="17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3900" y="923775"/>
            <a:ext cx="4698376" cy="30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4" descr="esgf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8604" y="115701"/>
            <a:ext cx="1805826" cy="6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 txBox="1"/>
          <p:nvPr/>
        </p:nvSpPr>
        <p:spPr>
          <a:xfrm>
            <a:off x="5207875" y="4072625"/>
            <a:ext cx="30102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https://esgf.llnl.gov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5"/>
          <p:cNvPicPr preferRelativeResize="0"/>
          <p:nvPr/>
        </p:nvPicPr>
        <p:blipFill rotWithShape="1">
          <a:blip r:embed="rId3">
            <a:alphaModFix/>
          </a:blip>
          <a:srcRect t="23868" r="-7330" b="-2024"/>
          <a:stretch/>
        </p:blipFill>
        <p:spPr>
          <a:xfrm>
            <a:off x="92802" y="494500"/>
            <a:ext cx="7607849" cy="415447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343" name="Google Shape;343;p3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9281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Open Geospatial Consortium </a:t>
            </a:r>
            <a:endParaRPr sz="2400" b="1"/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8075" y="99675"/>
            <a:ext cx="1503023" cy="7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 descr="logo_ouranos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8329" y="1525203"/>
            <a:ext cx="1102524" cy="4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5" descr="dkrz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6100" y="2203162"/>
            <a:ext cx="1206975" cy="467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 descr="logo_CRIM_gros-1024x206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8322" y="2999123"/>
            <a:ext cx="1206976" cy="242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2374-8B03-4B23-BE3B-D59BC2AD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BBE5F-0FB1-4A1E-BB99-E2A1D3BBF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292DF-4343-43CF-8992-599206532D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pic>
        <p:nvPicPr>
          <p:cNvPr id="5" name="Google Shape;241;p25">
            <a:extLst>
              <a:ext uri="{FF2B5EF4-FFF2-40B4-BE49-F238E27FC236}">
                <a16:creationId xmlns:a16="http://schemas.microsoft.com/office/drawing/2014/main" id="{2E79152B-BFFC-436A-BAB0-9DF1B26D253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3344"/>
          <a:stretch/>
        </p:blipFill>
        <p:spPr>
          <a:xfrm>
            <a:off x="1065898" y="-7601"/>
            <a:ext cx="6638448" cy="4588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3649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>
            <a:spLocks noGrp="1"/>
          </p:cNvSpPr>
          <p:nvPr>
            <p:ph type="body" idx="1"/>
          </p:nvPr>
        </p:nvSpPr>
        <p:spPr>
          <a:xfrm>
            <a:off x="5342200" y="-12900"/>
            <a:ext cx="3182400" cy="47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b="1"/>
              <a:t>Introduction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 b="1">
                <a:solidFill>
                  <a:schemeClr val="dk1"/>
                </a:solidFill>
              </a:rPr>
              <a:t>Data growth for SDG</a:t>
            </a:r>
            <a:endParaRPr sz="1600" b="1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b="1"/>
              <a:t>Big Data Problem</a:t>
            </a:r>
            <a:endParaRPr sz="1600" b="1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b="1"/>
              <a:t>Main Concept </a:t>
            </a:r>
            <a:endParaRPr sz="1600" b="1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b="1"/>
              <a:t>OGC</a:t>
            </a:r>
            <a:endParaRPr sz="1600" b="1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b="1">
                <a:solidFill>
                  <a:schemeClr val="dk1"/>
                </a:solidFill>
              </a:rPr>
              <a:t>Birdhouse framework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b="1"/>
              <a:t>Server-Client Side</a:t>
            </a:r>
            <a:endParaRPr sz="1600" b="1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b="1"/>
              <a:t>Deployment</a:t>
            </a:r>
            <a:endParaRPr sz="1600" b="1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b="1"/>
              <a:t>Security</a:t>
            </a:r>
            <a:endParaRPr sz="1600" b="1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b="1">
                <a:solidFill>
                  <a:schemeClr val="dk1"/>
                </a:solidFill>
              </a:rPr>
              <a:t>Workflow</a:t>
            </a:r>
            <a:endParaRPr sz="1600" b="1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 b="1">
                <a:solidFill>
                  <a:schemeClr val="dk1"/>
                </a:solidFill>
              </a:rPr>
              <a:t>Projects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 b="1">
                <a:solidFill>
                  <a:schemeClr val="dk1"/>
                </a:solidFill>
              </a:rPr>
              <a:t>C3S Portal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 b="1">
                <a:solidFill>
                  <a:schemeClr val="dk1"/>
                </a:solidFill>
              </a:rPr>
              <a:t>Pavics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 b="1">
                <a:solidFill>
                  <a:schemeClr val="dk1"/>
                </a:solidFill>
              </a:rPr>
              <a:t>A2C2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 b="1">
                <a:solidFill>
                  <a:schemeClr val="dk1"/>
                </a:solidFill>
              </a:rPr>
              <a:t>ESGF deployment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 b="1">
                <a:solidFill>
                  <a:schemeClr val="dk1"/>
                </a:solidFill>
              </a:rPr>
              <a:t>Earth observation</a:t>
            </a:r>
            <a:endParaRPr sz="1600" b="1">
              <a:solidFill>
                <a:schemeClr val="dk1"/>
              </a:solidFill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 b="1">
                <a:solidFill>
                  <a:schemeClr val="dk1"/>
                </a:solidFill>
              </a:rPr>
              <a:t>Global picture Data4SDG</a:t>
            </a:r>
            <a:endParaRPr sz="1600" b="1">
              <a:solidFill>
                <a:schemeClr val="dk1"/>
              </a:solidFill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 b="1">
                <a:solidFill>
                  <a:schemeClr val="dk1"/>
                </a:solidFill>
              </a:rPr>
              <a:t>Outlook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353" name="Google Shape;353;p3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182400" cy="45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 Outline : </a:t>
            </a:r>
            <a:endParaRPr sz="2400" b="1"/>
          </a:p>
        </p:txBody>
      </p:sp>
      <p:pic>
        <p:nvPicPr>
          <p:cNvPr id="355" name="Google Shape;3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57028">
            <a:off x="1737672" y="255424"/>
            <a:ext cx="2670176" cy="19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535129">
            <a:off x="159814" y="2223440"/>
            <a:ext cx="3045519" cy="1714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1975" y="2089050"/>
            <a:ext cx="2309450" cy="23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7257240" y="988230"/>
            <a:ext cx="1778700" cy="3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52200" rIns="97200" bIns="522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4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 - Side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180000" y="1007670"/>
            <a:ext cx="4320000" cy="3388200"/>
          </a:xfrm>
          <a:prstGeom prst="rect">
            <a:avLst/>
          </a:prstGeom>
          <a:solidFill>
            <a:srgbClr val="D9D9D9"/>
          </a:solidFill>
          <a:ln w="14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200" tIns="52200" rIns="97200" bIns="522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4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 - Side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2376225" y="1251725"/>
            <a:ext cx="1950600" cy="2801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b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Analyses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b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Visualisation</a:t>
            </a:r>
            <a:b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Result Archive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3160" y="2008560"/>
            <a:ext cx="1152287" cy="115147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 flipH="1">
            <a:off x="3980235" y="1510175"/>
            <a:ext cx="4062000" cy="7449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0808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722151" y="2873212"/>
            <a:ext cx="2723400" cy="30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120000"/>
                </a:lnTo>
              </a:path>
            </a:pathLst>
          </a:custGeom>
          <a:solidFill>
            <a:srgbClr val="808080"/>
          </a:solidFill>
          <a:ln w="29150" cap="flat" cmpd="sng">
            <a:solidFill>
              <a:srgbClr val="000000"/>
            </a:solidFill>
            <a:prstDash val="solid"/>
            <a:miter lim="8000"/>
            <a:headEnd type="triangle" w="med" len="med"/>
            <a:tailEnd type="triangle" w="med" len="med"/>
          </a:ln>
        </p:spPr>
      </p:sp>
      <p:sp>
        <p:nvSpPr>
          <p:cNvPr id="77" name="Google Shape;77;p15"/>
          <p:cNvSpPr/>
          <p:nvPr/>
        </p:nvSpPr>
        <p:spPr>
          <a:xfrm>
            <a:off x="5367240" y="3765000"/>
            <a:ext cx="1400700" cy="279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83875" tIns="38875" rIns="83875" bIns="38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Result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8112252" y="3065599"/>
            <a:ext cx="9237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Expert</a:t>
            </a:r>
            <a:b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5188950" y="1510177"/>
            <a:ext cx="1778700" cy="279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83875" tIns="38875" rIns="83875" bIns="38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Submit</a:t>
            </a:r>
            <a:r>
              <a:rPr lang="en-GB" sz="2200"/>
              <a:t> </a:t>
            </a:r>
            <a:r>
              <a:rPr lang="en-GB" sz="18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 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471425" y="2591080"/>
            <a:ext cx="1200300" cy="22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83875" tIns="38875" rIns="83875" bIns="38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" name="Google Shape;81;p15"/>
          <p:cNvCxnSpPr/>
          <p:nvPr/>
        </p:nvCxnSpPr>
        <p:spPr>
          <a:xfrm rot="10800000" flipH="1">
            <a:off x="1866475" y="2627200"/>
            <a:ext cx="566400" cy="3300"/>
          </a:xfrm>
          <a:prstGeom prst="straightConnector1">
            <a:avLst/>
          </a:prstGeom>
          <a:noFill/>
          <a:ln w="36000" cap="flat" cmpd="sng">
            <a:solidFill>
              <a:srgbClr val="99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2" name="Google Shape;82;p15"/>
          <p:cNvSpPr/>
          <p:nvPr/>
        </p:nvSpPr>
        <p:spPr>
          <a:xfrm rot="-10784765" flipH="1">
            <a:off x="4142181" y="3297039"/>
            <a:ext cx="4061740" cy="744922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0808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167600" y="491119"/>
            <a:ext cx="43200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high performance environment</a:t>
            </a:r>
            <a:r>
              <a:rPr lang="en-GB" sz="1800" b="1">
                <a:solidFill>
                  <a:srgbClr val="0000FF"/>
                </a:solidFill>
              </a:rPr>
              <a:t> </a:t>
            </a:r>
            <a:endParaRPr sz="1800" b="1">
              <a:solidFill>
                <a:srgbClr val="0000FF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6090725" y="491125"/>
            <a:ext cx="29652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1"/>
              <a:t>(low internet bandwidth)</a:t>
            </a:r>
            <a:endParaRPr sz="1800" b="1" i="1"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9281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 Web Processing Service </a:t>
            </a:r>
            <a:endParaRPr sz="2400" b="1"/>
          </a:p>
        </p:txBody>
      </p:sp>
      <p:sp>
        <p:nvSpPr>
          <p:cNvPr id="87" name="Google Shape;87;p15"/>
          <p:cNvSpPr/>
          <p:nvPr/>
        </p:nvSpPr>
        <p:spPr>
          <a:xfrm>
            <a:off x="1026450" y="2724500"/>
            <a:ext cx="1017300" cy="1116600"/>
          </a:xfrm>
          <a:prstGeom prst="cube">
            <a:avLst>
              <a:gd name="adj" fmla="val 25000"/>
            </a:avLst>
          </a:prstGeom>
          <a:solidFill>
            <a:srgbClr val="666666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3F3F3"/>
              </a:solidFill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300300" y="1563575"/>
            <a:ext cx="1152300" cy="1084800"/>
          </a:xfrm>
          <a:prstGeom prst="cube">
            <a:avLst>
              <a:gd name="adj" fmla="val 25000"/>
            </a:avLst>
          </a:prstGeom>
          <a:solidFill>
            <a:srgbClr val="F3F3F3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3F3F3"/>
              </a:solidFill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378350" y="2043450"/>
            <a:ext cx="1589100" cy="1360800"/>
          </a:xfrm>
          <a:prstGeom prst="cube">
            <a:avLst>
              <a:gd name="adj" fmla="val 25000"/>
            </a:avLst>
          </a:prstGeom>
          <a:solidFill>
            <a:srgbClr val="CCCCCC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Data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Archives</a:t>
            </a:r>
            <a:endParaRPr sz="1800" b="1"/>
          </a:p>
        </p:txBody>
      </p:sp>
      <p:pic>
        <p:nvPicPr>
          <p:cNvPr id="21" name="Google Shape;97;p16">
            <a:extLst>
              <a:ext uri="{FF2B5EF4-FFF2-40B4-BE49-F238E27FC236}">
                <a16:creationId xmlns:a16="http://schemas.microsoft.com/office/drawing/2014/main" id="{78AB4E40-00C3-4276-BB34-AA7434150F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492" y="-58197"/>
            <a:ext cx="1207771" cy="5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/>
        </p:nvSpPr>
        <p:spPr>
          <a:xfrm>
            <a:off x="98679" y="535200"/>
            <a:ext cx="6981477" cy="40731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457200" marR="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GB" sz="1600" b="1" dirty="0"/>
              <a:t>Avoiding of double work</a:t>
            </a:r>
            <a:endParaRPr sz="1600" dirty="0"/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●"/>
            </a:pPr>
            <a:r>
              <a:rPr lang="en-GB" sz="1600" b="1" dirty="0">
                <a:solidFill>
                  <a:schemeClr val="dk1"/>
                </a:solidFill>
              </a:rPr>
              <a:t>Decrease difficulties</a:t>
            </a:r>
            <a:r>
              <a:rPr lang="en-GB" sz="1600" dirty="0">
                <a:solidFill>
                  <a:schemeClr val="dk1"/>
                </a:solidFill>
              </a:rPr>
              <a:t> for accessing raw / processed data </a:t>
            </a:r>
            <a:endParaRPr sz="1600" dirty="0"/>
          </a:p>
          <a:p>
            <a:pPr marL="457200" marR="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GB" sz="1600" b="1" strike="noStrike" dirty="0"/>
              <a:t>Improved quality</a:t>
            </a:r>
            <a:r>
              <a:rPr lang="en-GB" sz="1600" b="0" strike="noStrike" dirty="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GB" sz="1600" dirty="0"/>
              <a:t>c</a:t>
            </a:r>
            <a:r>
              <a:rPr lang="en-GB" sz="1600" b="0" strike="noStrike" dirty="0">
                <a:latin typeface="Arial"/>
                <a:ea typeface="Arial"/>
                <a:cs typeface="Arial"/>
                <a:sym typeface="Arial"/>
              </a:rPr>
              <a:t>ontinuous testing by the user community)</a:t>
            </a:r>
            <a:endParaRPr sz="16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n-GB" sz="1600" b="1" strike="noStrike" dirty="0"/>
              <a:t>Increased visibility </a:t>
            </a:r>
            <a:r>
              <a:rPr lang="en-GB" sz="1600" dirty="0"/>
              <a:t>of Developers/Researchers</a:t>
            </a:r>
            <a:r>
              <a:rPr lang="en-GB" sz="1800" b="0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●"/>
            </a:pPr>
            <a:r>
              <a:rPr lang="en-GB" sz="1600" b="1" dirty="0">
                <a:solidFill>
                  <a:schemeClr val="dk1"/>
                </a:solidFill>
              </a:rPr>
              <a:t>Sharing</a:t>
            </a:r>
            <a:r>
              <a:rPr lang="en-GB" sz="1600" dirty="0">
                <a:solidFill>
                  <a:schemeClr val="dk1"/>
                </a:solidFill>
              </a:rPr>
              <a:t>: 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○"/>
            </a:pPr>
            <a:r>
              <a:rPr lang="en-GB" sz="1600" dirty="0">
                <a:solidFill>
                  <a:schemeClr val="dk1"/>
                </a:solidFill>
              </a:rPr>
              <a:t>methods 	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○"/>
            </a:pPr>
            <a:r>
              <a:rPr lang="en-GB" sz="1600" dirty="0">
                <a:solidFill>
                  <a:schemeClr val="dk1"/>
                </a:solidFill>
              </a:rPr>
              <a:t>compute resources 	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○"/>
            </a:pPr>
            <a:r>
              <a:rPr lang="en-GB" sz="1600" dirty="0">
                <a:solidFill>
                  <a:schemeClr val="dk1"/>
                </a:solidFill>
              </a:rPr>
              <a:t>storage space 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○"/>
            </a:pPr>
            <a:r>
              <a:rPr lang="en-GB" sz="1600" dirty="0">
                <a:solidFill>
                  <a:schemeClr val="dk1"/>
                </a:solidFill>
              </a:rPr>
              <a:t>result data 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●"/>
            </a:pPr>
            <a:r>
              <a:rPr lang="en-GB" sz="1600" b="1" dirty="0">
                <a:solidFill>
                  <a:schemeClr val="dk1"/>
                </a:solidFill>
              </a:rPr>
              <a:t>Standardized way</a:t>
            </a:r>
            <a:r>
              <a:rPr lang="en-GB" sz="1600" dirty="0">
                <a:solidFill>
                  <a:schemeClr val="dk1"/>
                </a:solidFill>
              </a:rPr>
              <a:t> of producing results (Monitoring) 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●"/>
            </a:pPr>
            <a:r>
              <a:rPr lang="en-GB" sz="1600" dirty="0">
                <a:solidFill>
                  <a:schemeClr val="dk1"/>
                </a:solidFill>
              </a:rPr>
              <a:t>Enable </a:t>
            </a:r>
            <a:r>
              <a:rPr lang="en-GB" sz="1600" b="1" dirty="0">
                <a:solidFill>
                  <a:schemeClr val="dk1"/>
                </a:solidFill>
              </a:rPr>
              <a:t>multidisciplinary projects</a:t>
            </a:r>
            <a:r>
              <a:rPr lang="en-GB" sz="1600" dirty="0">
                <a:solidFill>
                  <a:schemeClr val="dk1"/>
                </a:solidFill>
              </a:rPr>
              <a:t> with </a:t>
            </a:r>
            <a:r>
              <a:rPr lang="en-GB" sz="1600" b="1" dirty="0">
                <a:solidFill>
                  <a:schemeClr val="dk1"/>
                </a:solidFill>
              </a:rPr>
              <a:t>synergies</a:t>
            </a:r>
            <a:r>
              <a:rPr lang="en-GB" sz="1600" dirty="0">
                <a:solidFill>
                  <a:schemeClr val="dk1"/>
                </a:solidFill>
              </a:rPr>
              <a:t> between groups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●"/>
            </a:pPr>
            <a:r>
              <a:rPr lang="en-GB" sz="1600" b="1" dirty="0">
                <a:solidFill>
                  <a:schemeClr val="dk1"/>
                </a:solidFill>
              </a:rPr>
              <a:t>low cost</a:t>
            </a:r>
            <a:endParaRPr sz="1600" b="1" dirty="0">
              <a:solidFill>
                <a:schemeClr val="dk1"/>
              </a:solidFill>
            </a:endParaRPr>
          </a:p>
        </p:txBody>
      </p:sp>
      <p:sp>
        <p:nvSpPr>
          <p:cNvPr id="106" name="Google Shape;106;p1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54867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Advantage of Server-Side Services </a:t>
            </a:r>
            <a:endParaRPr sz="2400" b="1"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6856">
            <a:off x="6744595" y="775670"/>
            <a:ext cx="1867290" cy="134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97610">
            <a:off x="5420026" y="2231756"/>
            <a:ext cx="2097492" cy="120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7966" y="2270443"/>
            <a:ext cx="1581247" cy="1538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8457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Birdhouse Ecosystem</a:t>
            </a:r>
            <a:endParaRPr sz="2400" b="1"/>
          </a:p>
        </p:txBody>
      </p:sp>
      <p:sp>
        <p:nvSpPr>
          <p:cNvPr id="117" name="Google Shape;117;p18"/>
          <p:cNvSpPr/>
          <p:nvPr/>
        </p:nvSpPr>
        <p:spPr>
          <a:xfrm>
            <a:off x="2129476" y="3597509"/>
            <a:ext cx="921900" cy="728700"/>
          </a:xfrm>
          <a:prstGeom prst="cube">
            <a:avLst>
              <a:gd name="adj" fmla="val 5400"/>
            </a:avLst>
          </a:prstGeom>
          <a:solidFill>
            <a:srgbClr val="EFEFEF"/>
          </a:solidFill>
          <a:ln w="9525" cap="flat" cmpd="sng">
            <a:solidFill>
              <a:srgbClr val="801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3207125" y="638725"/>
            <a:ext cx="5856300" cy="37962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350" tIns="35100" rIns="65350" bIns="3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6975516" y="3659460"/>
            <a:ext cx="863100" cy="614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WPS - GUI</a:t>
            </a:r>
            <a:endParaRPr sz="9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Phoenix</a:t>
            </a:r>
            <a:endParaRPr sz="9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6984781" y="1520349"/>
            <a:ext cx="917700" cy="8358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WPS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Flyingpigeon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7937634" y="3659460"/>
            <a:ext cx="882900" cy="6147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Mapping Service</a:t>
            </a:r>
            <a:endParaRPr sz="9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3357274" y="1905170"/>
            <a:ext cx="1525500" cy="1263300"/>
          </a:xfrm>
          <a:prstGeom prst="cube">
            <a:avLst>
              <a:gd name="adj" fmla="val 5400"/>
            </a:avLst>
          </a:prstGeom>
          <a:solidFill>
            <a:srgbClr val="FFFFFF"/>
          </a:solidFill>
          <a:ln w="9525" cap="flat" cmpd="sng">
            <a:solidFill>
              <a:srgbClr val="801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Data</a:t>
            </a:r>
            <a:r>
              <a:rPr lang="en-GB" sz="1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Cache</a:t>
            </a:r>
            <a:br>
              <a:rPr lang="en-GB" sz="1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Archive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3528665" y="1077019"/>
            <a:ext cx="939300" cy="6147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WPS</a:t>
            </a:r>
            <a:endParaRPr sz="1600" b="1" strike="noStrike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Malleefowl</a:t>
            </a:r>
            <a:endParaRPr sz="1600" b="1" strike="noStrike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strike="noStrike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strike="noStrike">
              <a:solidFill>
                <a:srgbClr val="000000"/>
              </a:solidFill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4692451" y="3661175"/>
            <a:ext cx="1161600" cy="614700"/>
          </a:xfrm>
          <a:prstGeom prst="cube">
            <a:avLst>
              <a:gd name="adj" fmla="val 5400"/>
            </a:avLst>
          </a:prstGeom>
          <a:solidFill>
            <a:srgbClr val="FFFFFF"/>
          </a:solidFill>
          <a:ln w="9525" cap="flat" cmpd="sng">
            <a:solidFill>
              <a:srgbClr val="801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br>
              <a:rPr lang="en-GB" sz="1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Archive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2067200" y="3224325"/>
            <a:ext cx="824400" cy="835800"/>
          </a:xfrm>
          <a:prstGeom prst="cube">
            <a:avLst>
              <a:gd name="adj" fmla="val 5400"/>
            </a:avLst>
          </a:prstGeom>
          <a:solidFill>
            <a:srgbClr val="EFEFEF"/>
          </a:solidFill>
          <a:ln w="9525" cap="flat" cmpd="sng">
            <a:solidFill>
              <a:srgbClr val="801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903525" y="3630250"/>
            <a:ext cx="889200" cy="648600"/>
          </a:xfrm>
          <a:prstGeom prst="cube">
            <a:avLst>
              <a:gd name="adj" fmla="val 5400"/>
            </a:avLst>
          </a:prstGeom>
          <a:solidFill>
            <a:srgbClr val="EFEFEF"/>
          </a:solidFill>
          <a:ln w="9525" cap="flat" cmpd="sng">
            <a:solidFill>
              <a:srgbClr val="801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br>
              <a:rPr lang="en-GB" sz="1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Archives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903535" y="820123"/>
            <a:ext cx="1161600" cy="1418400"/>
          </a:xfrm>
          <a:prstGeom prst="cube">
            <a:avLst>
              <a:gd name="adj" fmla="val 5400"/>
            </a:avLst>
          </a:prstGeom>
          <a:solidFill>
            <a:srgbClr val="EFEFEF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strike="noStrike">
                <a:latin typeface="Arial"/>
                <a:ea typeface="Arial"/>
                <a:cs typeface="Arial"/>
                <a:sym typeface="Arial"/>
              </a:rPr>
              <a:t>ESGF</a:t>
            </a:r>
            <a:br>
              <a:rPr lang="en-GB" b="1" strike="noStrike">
                <a:latin typeface="Arial"/>
                <a:ea typeface="Arial"/>
                <a:cs typeface="Arial"/>
                <a:sym typeface="Arial"/>
              </a:rPr>
            </a:br>
            <a:br>
              <a:rPr lang="en-GB" b="1" strike="noStrike">
                <a:latin typeface="Arial"/>
                <a:ea typeface="Arial"/>
                <a:cs typeface="Arial"/>
                <a:sym typeface="Arial"/>
              </a:rPr>
            </a:br>
            <a:r>
              <a:rPr lang="en-GB" b="1" strike="noStrike">
                <a:latin typeface="Arial"/>
                <a:ea typeface="Arial"/>
                <a:cs typeface="Arial"/>
                <a:sym typeface="Arial"/>
              </a:rPr>
              <a:t>Climate</a:t>
            </a:r>
            <a:endParaRPr b="1" strike="noStrike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strike="noStrike">
                <a:latin typeface="Arial"/>
                <a:ea typeface="Arial"/>
                <a:cs typeface="Arial"/>
                <a:sym typeface="Arial"/>
              </a:rPr>
              <a:t>Model </a:t>
            </a:r>
            <a:endParaRPr b="1" strike="noStrike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</a:t>
            </a:r>
            <a:endParaRPr b="1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Archive</a:t>
            </a:r>
            <a:endParaRPr b="1"/>
          </a:p>
        </p:txBody>
      </p:sp>
      <p:sp>
        <p:nvSpPr>
          <p:cNvPr id="128" name="Google Shape;128;p18"/>
          <p:cNvSpPr/>
          <p:nvPr/>
        </p:nvSpPr>
        <p:spPr>
          <a:xfrm>
            <a:off x="5861317" y="1521644"/>
            <a:ext cx="917700" cy="8358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WPS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Blackswan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5540184" y="1874588"/>
            <a:ext cx="917700" cy="8358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WPS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Kingfisher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6633576" y="1870564"/>
            <a:ext cx="917700" cy="8358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WPS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Finch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18"/>
          <p:cNvCxnSpPr>
            <a:stCxn id="127" idx="4"/>
            <a:endCxn id="122" idx="1"/>
          </p:cNvCxnSpPr>
          <p:nvPr/>
        </p:nvCxnSpPr>
        <p:spPr>
          <a:xfrm>
            <a:off x="3002408" y="1560686"/>
            <a:ext cx="1083600" cy="412800"/>
          </a:xfrm>
          <a:prstGeom prst="curved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2" name="Google Shape;132;p18"/>
          <p:cNvSpPr/>
          <p:nvPr/>
        </p:nvSpPr>
        <p:spPr>
          <a:xfrm>
            <a:off x="5299335" y="2227531"/>
            <a:ext cx="917700" cy="835800"/>
          </a:xfrm>
          <a:prstGeom prst="rect">
            <a:avLst/>
          </a:prstGeom>
          <a:solidFill>
            <a:srgbClr val="FFCC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WPS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Magic TB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7399548" y="2796253"/>
            <a:ext cx="782400" cy="7023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0200" tIns="39925" rIns="70200" bIns="399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Utillity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Library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eggshell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6386985" y="2234686"/>
            <a:ext cx="917700" cy="8358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WPS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Hummingbird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6105994" y="2611353"/>
            <a:ext cx="917700" cy="8358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WPS</a:t>
            </a:r>
            <a:endParaRPr sz="900" b="1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Emu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5058485" y="2602422"/>
            <a:ext cx="917700" cy="835800"/>
          </a:xfrm>
          <a:prstGeom prst="rect">
            <a:avLst/>
          </a:prstGeom>
          <a:solidFill>
            <a:srgbClr val="FFCC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WPS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ESMValTool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46340" y="576493"/>
            <a:ext cx="1748100" cy="3937375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/>
              <a:t>EMU</a:t>
            </a:r>
            <a:endParaRPr sz="1100" b="1" dirty="0"/>
          </a:p>
          <a:p>
            <a:pPr marL="0" lvl="0" indent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Test suite</a:t>
            </a:r>
            <a:br>
              <a:rPr lang="en-GB" sz="1100" dirty="0"/>
            </a:br>
            <a:r>
              <a:rPr lang="en-GB" sz="1100" b="1" dirty="0" err="1"/>
              <a:t>Flyingpigeon</a:t>
            </a:r>
            <a:r>
              <a:rPr lang="en-GB" sz="1100" b="1" dirty="0"/>
              <a:t> </a:t>
            </a:r>
            <a:endParaRPr sz="1100" b="1"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Sandbox</a:t>
            </a:r>
            <a:endParaRPr sz="11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>
                <a:solidFill>
                  <a:schemeClr val="dk1"/>
                </a:solidFill>
              </a:rPr>
              <a:t>Malleefowl</a:t>
            </a:r>
            <a:endParaRPr sz="1200" b="1" dirty="0">
              <a:solidFill>
                <a:schemeClr val="dk1"/>
              </a:solidFill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</a:rPr>
              <a:t>ESGF </a:t>
            </a:r>
            <a:r>
              <a:rPr lang="en-GB" sz="1100" dirty="0" err="1">
                <a:solidFill>
                  <a:schemeClr val="dk1"/>
                </a:solidFill>
              </a:rPr>
              <a:t>search&amp;fetch</a:t>
            </a:r>
            <a:endParaRPr sz="11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 err="1">
                <a:solidFill>
                  <a:schemeClr val="dk1"/>
                </a:solidFill>
              </a:rPr>
              <a:t>Blackswan</a:t>
            </a:r>
            <a:endParaRPr sz="1100" b="1" dirty="0">
              <a:solidFill>
                <a:schemeClr val="dk1"/>
              </a:solidFill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Extreme Event  assessment</a:t>
            </a:r>
            <a:endParaRPr sz="11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/>
              <a:t>Kingfisher</a:t>
            </a:r>
            <a:endParaRPr sz="1100" b="1"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EO-Data</a:t>
            </a:r>
            <a:endParaRPr sz="11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/>
              <a:t>Hummingbird</a:t>
            </a:r>
            <a:endParaRPr sz="1100" b="1" dirty="0"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Data Quality Control</a:t>
            </a:r>
            <a:endParaRPr sz="11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/>
              <a:t>Finch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/>
              <a:t>           </a:t>
            </a:r>
            <a:r>
              <a:rPr lang="en-GB" sz="1100" dirty="0"/>
              <a:t>Climate Impact</a:t>
            </a:r>
            <a:br>
              <a:rPr lang="en-GB" sz="1100" dirty="0"/>
            </a:br>
            <a:r>
              <a:rPr lang="en-GB" sz="1100" b="1" dirty="0" err="1"/>
              <a:t>ESMValTool</a:t>
            </a:r>
            <a:endParaRPr sz="11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             </a:t>
            </a:r>
            <a:r>
              <a:rPr lang="en-GB" sz="1100" dirty="0" err="1"/>
              <a:t>EarthSystem</a:t>
            </a:r>
            <a:br>
              <a:rPr lang="en-GB" sz="1100" dirty="0"/>
            </a:br>
            <a:r>
              <a:rPr lang="en-GB" sz="1100" dirty="0"/>
              <a:t>             Validation</a:t>
            </a:r>
            <a:br>
              <a:rPr lang="en-GB" sz="1100" dirty="0"/>
            </a:br>
            <a:r>
              <a:rPr lang="en-GB" sz="1100" b="1" dirty="0"/>
              <a:t>Magic Toolbox</a:t>
            </a:r>
            <a:br>
              <a:rPr lang="en-GB" sz="1100" dirty="0"/>
            </a:br>
            <a:r>
              <a:rPr lang="en-GB" sz="1100" dirty="0"/>
              <a:t>            Climate indices</a:t>
            </a:r>
            <a:endParaRPr sz="1100" dirty="0"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				</a:t>
            </a:r>
            <a:endParaRPr sz="11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100" dirty="0"/>
            </a:br>
            <a:endParaRPr sz="11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38" name="Google Shape;138;p18"/>
          <p:cNvSpPr/>
          <p:nvPr/>
        </p:nvSpPr>
        <p:spPr>
          <a:xfrm>
            <a:off x="8043356" y="1539319"/>
            <a:ext cx="917700" cy="8358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WPS</a:t>
            </a:r>
            <a:br>
              <a:rPr lang="en-GB" sz="900" b="1"/>
            </a:br>
            <a:r>
              <a:rPr lang="en-GB" sz="900" b="1"/>
              <a:t>Template</a:t>
            </a: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Cookiecutter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5993328" y="3659460"/>
            <a:ext cx="863100" cy="614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b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Birdy</a:t>
            </a:r>
            <a:endParaRPr sz="9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7708254" y="820122"/>
            <a:ext cx="1252800" cy="504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</a:rPr>
              <a:t>Security </a:t>
            </a:r>
            <a:endParaRPr sz="9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900" b="1">
                <a:solidFill>
                  <a:schemeClr val="dk1"/>
                </a:solidFill>
              </a:rPr>
            </a:br>
            <a:r>
              <a:rPr lang="en-GB" sz="900" b="1">
                <a:solidFill>
                  <a:schemeClr val="dk1"/>
                </a:solidFill>
              </a:rPr>
              <a:t>Twitcher</a:t>
            </a:r>
            <a:endParaRPr sz="1600" b="1" strike="noStrike">
              <a:solidFill>
                <a:srgbClr val="000000"/>
              </a:solidFill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950" y="46236"/>
            <a:ext cx="360300" cy="35564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/>
          <p:nvPr/>
        </p:nvSpPr>
        <p:spPr>
          <a:xfrm>
            <a:off x="5853100" y="820125"/>
            <a:ext cx="1661700" cy="504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Deployment</a:t>
            </a:r>
            <a:br>
              <a:rPr lang="en-GB" sz="900" b="1"/>
            </a:br>
            <a:br>
              <a:rPr lang="en-GB" sz="900" b="1"/>
            </a:br>
            <a:r>
              <a:rPr lang="en-GB" sz="900" b="1"/>
              <a:t>Ansible, Docker &amp; Conda</a:t>
            </a: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strike="noStrike">
              <a:solidFill>
                <a:srgbClr val="000000"/>
              </a:solidFill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3537675" y="3680968"/>
            <a:ext cx="939300" cy="3153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Birdfeeder</a:t>
            </a:r>
            <a:endParaRPr sz="1600" b="1" strike="noStrike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strike="noStrike">
              <a:solidFill>
                <a:srgbClr val="000000"/>
              </a:solidFill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5159" y="577828"/>
            <a:ext cx="1161600" cy="11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3868116" y="3358069"/>
            <a:ext cx="619500" cy="3153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WPS</a:t>
            </a:r>
            <a:br>
              <a:rPr lang="en-GB" sz="900" b="1"/>
            </a:br>
            <a:r>
              <a:rPr lang="en-GB" sz="900" b="1"/>
              <a:t>Process</a:t>
            </a:r>
            <a:endParaRPr sz="1600" b="1" strike="noStrike">
              <a:solidFill>
                <a:srgbClr val="000000"/>
              </a:solidFill>
            </a:endParaRPr>
          </a:p>
        </p:txBody>
      </p:sp>
      <p:cxnSp>
        <p:nvCxnSpPr>
          <p:cNvPr id="146" name="Google Shape;146;p18"/>
          <p:cNvCxnSpPr>
            <a:stCxn id="126" idx="5"/>
            <a:endCxn id="122" idx="3"/>
          </p:cNvCxnSpPr>
          <p:nvPr/>
        </p:nvCxnSpPr>
        <p:spPr>
          <a:xfrm rot="10800000" flipH="1">
            <a:off x="2792725" y="3168438"/>
            <a:ext cx="1293300" cy="768600"/>
          </a:xfrm>
          <a:prstGeom prst="curved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99;p21">
            <a:extLst>
              <a:ext uri="{FF2B5EF4-FFF2-40B4-BE49-F238E27FC236}">
                <a16:creationId xmlns:a16="http://schemas.microsoft.com/office/drawing/2014/main" id="{61012BA2-E97E-4429-9026-99B9ECF27120}"/>
              </a:ext>
            </a:extLst>
          </p:cNvPr>
          <p:cNvSpPr/>
          <p:nvPr/>
        </p:nvSpPr>
        <p:spPr>
          <a:xfrm>
            <a:off x="4269593" y="3327229"/>
            <a:ext cx="967358" cy="1143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OGC</a:t>
            </a:r>
            <a:br>
              <a:rPr lang="en-GB" sz="1000" b="1" dirty="0"/>
            </a:br>
            <a:r>
              <a:rPr lang="en-GB" sz="1000" b="1" dirty="0"/>
              <a:t>Testbeds</a:t>
            </a:r>
            <a:endParaRPr sz="1000" b="1" strike="noStrike" dirty="0">
              <a:solidFill>
                <a:srgbClr val="000000"/>
              </a:solidFill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3164903" y="3370946"/>
            <a:ext cx="979500" cy="1143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Pavics</a:t>
            </a:r>
            <a:endParaRPr sz="1000" b="1" strike="noStrike">
              <a:solidFill>
                <a:srgbClr val="000000"/>
              </a:solidFill>
            </a:endParaRPr>
          </a:p>
        </p:txBody>
      </p:sp>
      <p:sp>
        <p:nvSpPr>
          <p:cNvPr id="175" name="Google Shape;175;p21"/>
          <p:cNvSpPr/>
          <p:nvPr/>
        </p:nvSpPr>
        <p:spPr>
          <a:xfrm>
            <a:off x="2075325" y="3294741"/>
            <a:ext cx="979500" cy="1143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CP4CDS</a:t>
            </a:r>
            <a:br>
              <a:rPr lang="en-GB" sz="1000" b="1"/>
            </a:br>
            <a:endParaRPr sz="1000" b="1" strike="noStrike">
              <a:solidFill>
                <a:srgbClr val="000000"/>
              </a:solidFill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1999125" y="3370941"/>
            <a:ext cx="979500" cy="1143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CP4CDS</a:t>
            </a:r>
            <a:br>
              <a:rPr lang="en-GB" sz="1000" b="1"/>
            </a:br>
            <a:endParaRPr sz="1000" b="1" strike="noStrike">
              <a:solidFill>
                <a:srgbClr val="000000"/>
              </a:solidFill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5281422" y="3440568"/>
            <a:ext cx="979500" cy="1143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A2C2</a:t>
            </a:r>
            <a:endParaRPr sz="1000" b="1" strike="noStrike">
              <a:solidFill>
                <a:srgbClr val="000000"/>
              </a:solidFill>
            </a:endParaRPr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8997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Server Side: Deployment </a:t>
            </a:r>
            <a:endParaRPr sz="2400" b="1"/>
          </a:p>
        </p:txBody>
      </p:sp>
      <p:sp>
        <p:nvSpPr>
          <p:cNvPr id="180" name="Google Shape;180;p21"/>
          <p:cNvSpPr/>
          <p:nvPr/>
        </p:nvSpPr>
        <p:spPr>
          <a:xfrm>
            <a:off x="972663" y="632038"/>
            <a:ext cx="7118100" cy="18489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350" tIns="35100" rIns="65350" bIns="3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1230398" y="848425"/>
            <a:ext cx="2131500" cy="14040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Processing Services</a:t>
            </a:r>
            <a:endParaRPr b="1" strike="noStrike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strike="noStrike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strike="noStrike">
              <a:solidFill>
                <a:srgbClr val="000000"/>
              </a:solidFill>
            </a:endParaRPr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353" y="1500497"/>
            <a:ext cx="1144784" cy="6090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2275" y="1511428"/>
            <a:ext cx="609025" cy="6090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4" name="Google Shape;184;p21"/>
          <p:cNvSpPr/>
          <p:nvPr/>
        </p:nvSpPr>
        <p:spPr>
          <a:xfrm>
            <a:off x="3474875" y="848425"/>
            <a:ext cx="1661700" cy="14040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Software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Repository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strike="noStrike">
              <a:solidFill>
                <a:srgbClr val="000000"/>
              </a:solidFill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3099" y="1824045"/>
            <a:ext cx="1430251" cy="29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6" name="Google Shape;186;p21"/>
          <p:cNvSpPr/>
          <p:nvPr/>
        </p:nvSpPr>
        <p:spPr>
          <a:xfrm>
            <a:off x="5225750" y="855150"/>
            <a:ext cx="2587500" cy="14040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Deployment 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Solution  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strike="noStrike">
              <a:solidFill>
                <a:srgbClr val="000000"/>
              </a:solidFill>
            </a:endParaRPr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2924" y="1634662"/>
            <a:ext cx="1430249" cy="48578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9725" y="1339950"/>
            <a:ext cx="780500" cy="780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9" name="Google Shape;189;p21"/>
          <p:cNvSpPr/>
          <p:nvPr/>
        </p:nvSpPr>
        <p:spPr>
          <a:xfrm>
            <a:off x="1922925" y="3447141"/>
            <a:ext cx="979500" cy="1143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CP4CDS</a:t>
            </a:r>
            <a:br>
              <a:rPr lang="en-GB" sz="1000" b="1"/>
            </a:br>
            <a:endParaRPr sz="1000" b="1" strike="noStrike">
              <a:solidFill>
                <a:srgbClr val="000000"/>
              </a:solidFill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3056478" y="3447146"/>
            <a:ext cx="979500" cy="1143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Pavics</a:t>
            </a:r>
            <a:endParaRPr sz="1000" b="1" strike="noStrike">
              <a:solidFill>
                <a:srgbClr val="000000"/>
              </a:solidFill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 rotWithShape="1">
          <a:blip r:embed="rId8">
            <a:alphaModFix/>
          </a:blip>
          <a:srcRect r="59553"/>
          <a:stretch/>
        </p:blipFill>
        <p:spPr>
          <a:xfrm>
            <a:off x="2120225" y="3899901"/>
            <a:ext cx="599869" cy="6090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92" name="Google Shape;192;p21"/>
          <p:cNvPicPr preferRelativeResize="0"/>
          <p:nvPr/>
        </p:nvPicPr>
        <p:blipFill rotWithShape="1">
          <a:blip r:embed="rId9">
            <a:alphaModFix/>
          </a:blip>
          <a:srcRect b="32299"/>
          <a:stretch/>
        </p:blipFill>
        <p:spPr>
          <a:xfrm>
            <a:off x="3317295" y="3852851"/>
            <a:ext cx="629964" cy="635627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93" name="Google Shape;193;p21"/>
          <p:cNvSpPr/>
          <p:nvPr/>
        </p:nvSpPr>
        <p:spPr>
          <a:xfrm>
            <a:off x="6473617" y="3303948"/>
            <a:ext cx="979500" cy="1143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6395502" y="3373832"/>
            <a:ext cx="979500" cy="1143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6322981" y="3447146"/>
            <a:ext cx="979500" cy="1143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Other non public nodes</a:t>
            </a:r>
            <a:endParaRPr sz="1000" b="1" strike="noStrike">
              <a:solidFill>
                <a:srgbClr val="000000"/>
              </a:solidFill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 rotWithShape="1">
          <a:blip r:embed="rId10">
            <a:alphaModFix/>
          </a:blip>
          <a:srcRect l="19392" r="21267"/>
          <a:stretch/>
        </p:blipFill>
        <p:spPr>
          <a:xfrm>
            <a:off x="5474324" y="3858922"/>
            <a:ext cx="629950" cy="6103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97" name="Google Shape;197;p21"/>
          <p:cNvSpPr txBox="1"/>
          <p:nvPr/>
        </p:nvSpPr>
        <p:spPr>
          <a:xfrm>
            <a:off x="2702316" y="2932525"/>
            <a:ext cx="36588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Setup WPS Project</a:t>
            </a:r>
            <a:endParaRPr sz="1800" b="1"/>
          </a:p>
        </p:txBody>
      </p:sp>
      <p:cxnSp>
        <p:nvCxnSpPr>
          <p:cNvPr id="198" name="Google Shape;198;p21"/>
          <p:cNvCxnSpPr>
            <a:stCxn id="180" idx="2"/>
            <a:endCxn id="197" idx="0"/>
          </p:cNvCxnSpPr>
          <p:nvPr/>
        </p:nvCxnSpPr>
        <p:spPr>
          <a:xfrm>
            <a:off x="4531713" y="2480938"/>
            <a:ext cx="0" cy="451500"/>
          </a:xfrm>
          <a:prstGeom prst="straightConnector1">
            <a:avLst/>
          </a:prstGeom>
          <a:noFill/>
          <a:ln w="38100" cap="flat" cmpd="sng">
            <a:solidFill>
              <a:srgbClr val="801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9" name="Google Shape;199;p21"/>
          <p:cNvSpPr/>
          <p:nvPr/>
        </p:nvSpPr>
        <p:spPr>
          <a:xfrm>
            <a:off x="4194349" y="3437060"/>
            <a:ext cx="979500" cy="1143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OGC</a:t>
            </a:r>
            <a:br>
              <a:rPr lang="en-GB" sz="1000" b="1"/>
            </a:br>
            <a:r>
              <a:rPr lang="en-GB" sz="1000" b="1"/>
              <a:t>Testbeds</a:t>
            </a:r>
            <a:endParaRPr sz="1000" b="1" strike="noStrike">
              <a:solidFill>
                <a:srgbClr val="000000"/>
              </a:solidFill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07340" y="4062928"/>
            <a:ext cx="78097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54867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Client Side: Many Views on WPS </a:t>
            </a:r>
            <a:endParaRPr sz="2400" b="1"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375" y="452700"/>
            <a:ext cx="2785776" cy="216109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4" name="Google Shape;154;p19"/>
          <p:cNvPicPr preferRelativeResize="0"/>
          <p:nvPr/>
        </p:nvPicPr>
        <p:blipFill rotWithShape="1">
          <a:blip r:embed="rId4">
            <a:alphaModFix/>
          </a:blip>
          <a:srcRect l="6185" t="10525" r="27799" b="14184"/>
          <a:stretch/>
        </p:blipFill>
        <p:spPr>
          <a:xfrm>
            <a:off x="1386724" y="737375"/>
            <a:ext cx="3337676" cy="212103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5" name="Google Shape;155;p19"/>
          <p:cNvPicPr preferRelativeResize="0"/>
          <p:nvPr/>
        </p:nvPicPr>
        <p:blipFill rotWithShape="1">
          <a:blip r:embed="rId5">
            <a:alphaModFix/>
          </a:blip>
          <a:srcRect l="24626" r="15775"/>
          <a:stretch/>
        </p:blipFill>
        <p:spPr>
          <a:xfrm>
            <a:off x="5360420" y="1361325"/>
            <a:ext cx="2627134" cy="238974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" name="Google Shape;156;p19"/>
          <p:cNvPicPr preferRelativeResize="0"/>
          <p:nvPr/>
        </p:nvPicPr>
        <p:blipFill rotWithShape="1">
          <a:blip r:embed="rId6">
            <a:alphaModFix/>
          </a:blip>
          <a:srcRect r="30167"/>
          <a:stretch/>
        </p:blipFill>
        <p:spPr>
          <a:xfrm>
            <a:off x="132200" y="1645693"/>
            <a:ext cx="3539239" cy="2181582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2625" y="2339800"/>
            <a:ext cx="3297048" cy="1902251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54867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Example of Processes &amp; Workflows </a:t>
            </a:r>
            <a:endParaRPr sz="2400" b="1"/>
          </a:p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3">
            <a:alphaModFix/>
          </a:blip>
          <a:srcRect l="31015" r="30932" b="48872"/>
          <a:stretch/>
        </p:blipFill>
        <p:spPr>
          <a:xfrm>
            <a:off x="1770537" y="670650"/>
            <a:ext cx="2810425" cy="209722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3">
            <a:alphaModFix/>
          </a:blip>
          <a:srcRect l="74438" t="1294" b="50024"/>
          <a:stretch/>
        </p:blipFill>
        <p:spPr>
          <a:xfrm>
            <a:off x="1139002" y="1479350"/>
            <a:ext cx="2200347" cy="23272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3">
            <a:alphaModFix/>
          </a:blip>
          <a:srcRect t="50137" r="69529"/>
          <a:stretch/>
        </p:blipFill>
        <p:spPr>
          <a:xfrm>
            <a:off x="6102381" y="215156"/>
            <a:ext cx="2810425" cy="255426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 l="37386" t="52757" r="34120" b="4788"/>
          <a:stretch/>
        </p:blipFill>
        <p:spPr>
          <a:xfrm>
            <a:off x="4800256" y="1815030"/>
            <a:ext cx="2534457" cy="209722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3">
            <a:alphaModFix/>
          </a:blip>
          <a:srcRect l="73254" t="59970" r="1183" b="5374"/>
          <a:stretch/>
        </p:blipFill>
        <p:spPr>
          <a:xfrm>
            <a:off x="3533481" y="2845629"/>
            <a:ext cx="2358358" cy="17756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3">
            <a:alphaModFix/>
          </a:blip>
          <a:srcRect r="72545" b="60222"/>
          <a:stretch/>
        </p:blipFill>
        <p:spPr>
          <a:xfrm>
            <a:off x="136000" y="2769900"/>
            <a:ext cx="2136551" cy="17191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ctrTitle"/>
          </p:nvPr>
        </p:nvSpPr>
        <p:spPr>
          <a:xfrm>
            <a:off x="0" y="35650"/>
            <a:ext cx="37929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Project: PAVICS </a:t>
            </a:r>
            <a:endParaRPr sz="2400" b="1"/>
          </a:p>
        </p:txBody>
      </p:sp>
      <p:pic>
        <p:nvPicPr>
          <p:cNvPr id="216" name="Google Shape;216;p23" descr="logo_ouranos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683" y="84361"/>
            <a:ext cx="836907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 descr="canarie-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3625" y="54273"/>
            <a:ext cx="1286600" cy="4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 rotWithShape="1">
          <a:blip r:embed="rId5">
            <a:alphaModFix/>
          </a:blip>
          <a:srcRect l="34725" t="49753" r="34307" b="19465"/>
          <a:stretch/>
        </p:blipFill>
        <p:spPr>
          <a:xfrm>
            <a:off x="3854870" y="9713"/>
            <a:ext cx="507605" cy="5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 descr="logo_CRIM_gros-1024x206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9198" y="87131"/>
            <a:ext cx="1188101" cy="2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524" y="594338"/>
            <a:ext cx="8172302" cy="3973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1099</Words>
  <Application>Microsoft Office PowerPoint</Application>
  <PresentationFormat>On-screen Show (16:9)</PresentationFormat>
  <Paragraphs>307</Paragraphs>
  <Slides>26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Noto Sans Symbols</vt:lpstr>
      <vt:lpstr>Simple Light</vt:lpstr>
      <vt:lpstr>Projects based on the  Web Processing Service framework birdhouse</vt:lpstr>
      <vt:lpstr> Growing Amount of Data (Example Climate Model data) </vt:lpstr>
      <vt:lpstr> Web Processing Service </vt:lpstr>
      <vt:lpstr>Advantage of Server-Side Services </vt:lpstr>
      <vt:lpstr>Birdhouse Ecosystem</vt:lpstr>
      <vt:lpstr>Server Side: Deployment </vt:lpstr>
      <vt:lpstr>Client Side: Many Views on WPS </vt:lpstr>
      <vt:lpstr>Example of Processes &amp; Workflows </vt:lpstr>
      <vt:lpstr>Project: PAVICS </vt:lpstr>
      <vt:lpstr>Project: PAVICS NexGen</vt:lpstr>
      <vt:lpstr>Project: OGC Testbeds</vt:lpstr>
      <vt:lpstr>Project: Copernicus Climate </vt:lpstr>
      <vt:lpstr>Harnessing WPS for Sustainable Development </vt:lpstr>
      <vt:lpstr>Outlook</vt:lpstr>
      <vt:lpstr>Deleted slides</vt:lpstr>
      <vt:lpstr>Projects: C3S and CP4CDS </vt:lpstr>
      <vt:lpstr>Open Geospatial Consortium </vt:lpstr>
      <vt:lpstr>Server Side: Deployment </vt:lpstr>
      <vt:lpstr>PowerPoint Presentation</vt:lpstr>
      <vt:lpstr>PowerPoint Presentation</vt:lpstr>
      <vt:lpstr>Security: Twitcher OWS Proxy</vt:lpstr>
      <vt:lpstr>Earth System Grid Federation (ESGF)</vt:lpstr>
      <vt:lpstr>Project: Connectivity to ESGF </vt:lpstr>
      <vt:lpstr>Open Geospatial Consortium </vt:lpstr>
      <vt:lpstr>PowerPoint Presentation</vt:lpstr>
      <vt:lpstr> Outline 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Projects based on the  Web Processing Service framework Birdhouse</dc:title>
  <dc:creator>Nils</dc:creator>
  <cp:lastModifiedBy>Nils Hempelmann</cp:lastModifiedBy>
  <cp:revision>15</cp:revision>
  <dcterms:modified xsi:type="dcterms:W3CDTF">2018-08-30T13:13:47Z</dcterms:modified>
</cp:coreProperties>
</file>